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15" r:id="rId1"/>
  </p:sldMasterIdLst>
  <p:notesMasterIdLst>
    <p:notesMasterId r:id="rId68"/>
  </p:notesMasterIdLst>
  <p:handoutMasterIdLst>
    <p:handoutMasterId r:id="rId69"/>
  </p:handoutMasterIdLst>
  <p:sldIdLst>
    <p:sldId id="324" r:id="rId2"/>
    <p:sldId id="256" r:id="rId3"/>
    <p:sldId id="389" r:id="rId4"/>
    <p:sldId id="325" r:id="rId5"/>
    <p:sldId id="326" r:id="rId6"/>
    <p:sldId id="327" r:id="rId7"/>
    <p:sldId id="328" r:id="rId8"/>
    <p:sldId id="337" r:id="rId9"/>
    <p:sldId id="338" r:id="rId10"/>
    <p:sldId id="339" r:id="rId11"/>
    <p:sldId id="335" r:id="rId12"/>
    <p:sldId id="329" r:id="rId13"/>
    <p:sldId id="340" r:id="rId14"/>
    <p:sldId id="341" r:id="rId15"/>
    <p:sldId id="343" r:id="rId16"/>
    <p:sldId id="344" r:id="rId17"/>
    <p:sldId id="345" r:id="rId18"/>
    <p:sldId id="342" r:id="rId19"/>
    <p:sldId id="346" r:id="rId20"/>
    <p:sldId id="353" r:id="rId21"/>
    <p:sldId id="348" r:id="rId22"/>
    <p:sldId id="349" r:id="rId23"/>
    <p:sldId id="347" r:id="rId24"/>
    <p:sldId id="351" r:id="rId25"/>
    <p:sldId id="355" r:id="rId26"/>
    <p:sldId id="383" r:id="rId27"/>
    <p:sldId id="350" r:id="rId28"/>
    <p:sldId id="356" r:id="rId29"/>
    <p:sldId id="357" r:id="rId30"/>
    <p:sldId id="382" r:id="rId31"/>
    <p:sldId id="388" r:id="rId32"/>
    <p:sldId id="352" r:id="rId33"/>
    <p:sldId id="358" r:id="rId34"/>
    <p:sldId id="384" r:id="rId35"/>
    <p:sldId id="385" r:id="rId36"/>
    <p:sldId id="386" r:id="rId37"/>
    <p:sldId id="387" r:id="rId38"/>
    <p:sldId id="390" r:id="rId39"/>
    <p:sldId id="354" r:id="rId40"/>
    <p:sldId id="359" r:id="rId41"/>
    <p:sldId id="330" r:id="rId42"/>
    <p:sldId id="360" r:id="rId43"/>
    <p:sldId id="372" r:id="rId44"/>
    <p:sldId id="373" r:id="rId45"/>
    <p:sldId id="374" r:id="rId46"/>
    <p:sldId id="375" r:id="rId47"/>
    <p:sldId id="361" r:id="rId48"/>
    <p:sldId id="362" r:id="rId49"/>
    <p:sldId id="363" r:id="rId50"/>
    <p:sldId id="364" r:id="rId51"/>
    <p:sldId id="365" r:id="rId52"/>
    <p:sldId id="366" r:id="rId53"/>
    <p:sldId id="331" r:id="rId54"/>
    <p:sldId id="367" r:id="rId55"/>
    <p:sldId id="368" r:id="rId56"/>
    <p:sldId id="369" r:id="rId57"/>
    <p:sldId id="377" r:id="rId58"/>
    <p:sldId id="370" r:id="rId59"/>
    <p:sldId id="332" r:id="rId60"/>
    <p:sldId id="371" r:id="rId61"/>
    <p:sldId id="376" r:id="rId62"/>
    <p:sldId id="378" r:id="rId63"/>
    <p:sldId id="381" r:id="rId64"/>
    <p:sldId id="380" r:id="rId65"/>
    <p:sldId id="379" r:id="rId66"/>
    <p:sldId id="334" r:id="rId67"/>
  </p:sldIdLst>
  <p:sldSz cx="9144000" cy="6858000" type="screen4x3"/>
  <p:notesSz cx="7099300" cy="10234613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F1F"/>
    <a:srgbClr val="4A28F6"/>
    <a:srgbClr val="23F519"/>
    <a:srgbClr val="FE3026"/>
    <a:srgbClr val="E5EF5F"/>
    <a:srgbClr val="88E6F0"/>
    <a:srgbClr val="ED5DE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17" autoAdjust="0"/>
    <p:restoredTop sz="94619" autoAdjust="0"/>
  </p:normalViewPr>
  <p:slideViewPr>
    <p:cSldViewPr>
      <p:cViewPr>
        <p:scale>
          <a:sx n="170" d="100"/>
          <a:sy n="170" d="100"/>
        </p:scale>
        <p:origin x="-1632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8" y="624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en-AU"/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endParaRPr lang="en-AU"/>
          </a:p>
        </p:txBody>
      </p:sp>
      <p:sp>
        <p:nvSpPr>
          <p:cNvPr id="185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en-AU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96483085-F85B-4242-A080-51C62B101526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83156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en-AU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endParaRPr lang="en-AU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endParaRPr lang="en-AU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B00AEB07-9944-402F-B522-D4FC41060C5D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062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8F1408-71B9-4051-9C1C-C3C1A2DAAE2F}" type="slidenum">
              <a:rPr lang="en-AU"/>
              <a:pPr/>
              <a:t>1</a:t>
            </a:fld>
            <a:endParaRPr lang="en-AU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8F1408-71B9-4051-9C1C-C3C1A2DAAE2F}" type="slidenum">
              <a:rPr lang="en-AU"/>
              <a:pPr/>
              <a:t>2</a:t>
            </a:fld>
            <a:endParaRPr lang="en-AU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AEB07-9944-402F-B522-D4FC41060C5D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360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AEB07-9944-402F-B522-D4FC41060C5D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6186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AEB07-9944-402F-B522-D4FC41060C5D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9331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AEB07-9944-402F-B522-D4FC41060C5D}" type="slidenum">
              <a:rPr lang="en-AU" smtClean="0"/>
              <a:pPr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2044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AU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D1B19-9D67-41CC-A217-A5D20A8DF10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431E5-49E1-4F4B-9E21-5F885DC62CC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431E5-49E1-4F4B-9E21-5F885DC62CC0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C19E0-E24F-40B1-84E8-AF7F9D2485AB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7E20-8133-418B-8D8F-2653FDC2F010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431E5-49E1-4F4B-9E21-5F885DC62CC0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AU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59325-757C-47F8-83A5-ACF7057F2CFD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F73E-B17E-416F-90DB-5F950D65B0E9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F3134-84CD-426F-B642-8949F77E880A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63A1-F297-4993-A989-40B2342A6D0E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04562-FA23-4AE0-AB25-35DD9E10D1AA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AU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AU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7D431E5-49E1-4F4B-9E21-5F885DC62CC0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 typeface="Wingdings" charset="2"/>
        <a:buChar char="u"/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 typeface="Arial"/>
        <a:buChar char="•"/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685800" indent="0" algn="l" defTabSz="914400" rtl="0" eaLnBrk="1" latinLnBrk="0" hangingPunct="1">
        <a:spcBef>
          <a:spcPts val="600"/>
        </a:spcBef>
        <a:buFontTx/>
        <a:buNone/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jpg"/><Relationship Id="rId7" Type="http://schemas.openxmlformats.org/officeDocument/2006/relationships/hyperlink" Target="http://intron.kz.tsukuba.ac.jp/archives/663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39.emf"/><Relationship Id="rId6" Type="http://schemas.openxmlformats.org/officeDocument/2006/relationships/package" Target="../embeddings/Microsoft_Word_Document2.docx"/><Relationship Id="rId7" Type="http://schemas.openxmlformats.org/officeDocument/2006/relationships/image" Target="../media/image40.emf"/><Relationship Id="rId8" Type="http://schemas.openxmlformats.org/officeDocument/2006/relationships/package" Target="../embeddings/Microsoft_Word_Document3.docx"/><Relationship Id="rId9" Type="http://schemas.openxmlformats.org/officeDocument/2006/relationships/image" Target="../media/image4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hronos.org/openxr" TargetMode="External"/><Relationship Id="rId3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Relationship Id="rId3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jpg"/><Relationship Id="rId6" Type="http://schemas.openxmlformats.org/officeDocument/2006/relationships/image" Target="../media/image53.png"/><Relationship Id="rId7" Type="http://schemas.openxmlformats.org/officeDocument/2006/relationships/image" Target="../media/image54.jpg"/><Relationship Id="rId8" Type="http://schemas.openxmlformats.org/officeDocument/2006/relationships/image" Target="../media/image55.jpg"/><Relationship Id="rId9" Type="http://schemas.openxmlformats.org/officeDocument/2006/relationships/image" Target="../media/image56.png"/><Relationship Id="rId10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HH8N_lNZzI" TargetMode="External"/><Relationship Id="rId4" Type="http://schemas.openxmlformats.org/officeDocument/2006/relationships/hyperlink" Target="https://youtu.be/Gue12UjXd5U" TargetMode="External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-vo84AxF4R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DL39J-i0yQ" TargetMode="External"/><Relationship Id="rId4" Type="http://schemas.openxmlformats.org/officeDocument/2006/relationships/hyperlink" Target="https://youtu.be/MZ_bUW8thp4" TargetMode="External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odoniBfWXc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oculus.com/blog/beyond-surround-sound-audio-advances-in-vr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hyperlink" Target="http://www.cyberglovesystems.com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i7zpDGN5B2A?t=9m55s" TargetMode="External"/><Relationship Id="rId3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G-2dQoeqVVo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6CWSjopNjm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7338" y="404664"/>
            <a:ext cx="8856662" cy="5904656"/>
          </a:xfrm>
        </p:spPr>
        <p:txBody>
          <a:bodyPr/>
          <a:lstStyle/>
          <a:p>
            <a:r>
              <a:rPr lang="en-AU" sz="20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SCHOOL of ELECTRICAL ENGINEERING &amp; COMPUTER SCIENCE</a:t>
            </a:r>
            <a:br>
              <a:rPr lang="en-AU" sz="20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</a:br>
            <a:r>
              <a:rPr lang="en-AU" sz="20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FACULTY of ENGINEERING &amp; BUILT ENVIRONMENT</a:t>
            </a:r>
            <a:br>
              <a:rPr lang="en-AU" sz="20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</a:br>
            <a:r>
              <a:rPr lang="en-AU" sz="20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The UNIVERSITY of NEWCASTLE</a:t>
            </a:r>
            <a:r>
              <a:rPr lang="en-AU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/>
            </a:r>
            <a:br>
              <a:rPr lang="en-AU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AU" sz="36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/>
            </a:r>
            <a:br>
              <a:rPr lang="en-AU" sz="36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AU" sz="2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Comp3320/6370 </a:t>
            </a:r>
            <a:r>
              <a:rPr lang="en-AU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Computer Graphics</a:t>
            </a:r>
            <a:br>
              <a:rPr lang="en-AU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AU" sz="2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/>
            </a:r>
            <a:br>
              <a:rPr lang="en-AU" sz="2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AU" sz="2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/>
            </a:r>
            <a:br>
              <a:rPr lang="en-AU" sz="2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AU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/>
            </a:r>
            <a:br>
              <a:rPr lang="en-AU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AU" sz="2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/>
            </a:r>
            <a:br>
              <a:rPr lang="en-AU" sz="2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AU" sz="2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/>
            </a:r>
            <a:br>
              <a:rPr lang="en-AU" sz="2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AU" sz="2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Semester </a:t>
            </a:r>
            <a:r>
              <a:rPr lang="en-AU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2, </a:t>
            </a:r>
            <a:r>
              <a:rPr lang="en-AU" sz="2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2016</a:t>
            </a:r>
            <a:endParaRPr lang="en-AU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you get it </a:t>
            </a:r>
            <a:r>
              <a:rPr lang="en-AU" dirty="0" smtClean="0"/>
              <a:t>wrong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10</a:t>
            </a:fld>
            <a:endParaRPr lang="en-AU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558607" cy="4257022"/>
          </a:xfrm>
        </p:spPr>
        <p:txBody>
          <a:bodyPr>
            <a:normAutofit/>
          </a:bodyPr>
          <a:lstStyle/>
          <a:p>
            <a:r>
              <a:rPr lang="en-US" u="sng" dirty="0" err="1" smtClean="0"/>
              <a:t>Cybersickness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dirty="0" smtClean="0"/>
              <a:t>Nausea</a:t>
            </a:r>
          </a:p>
          <a:p>
            <a:pPr lvl="1"/>
            <a:r>
              <a:rPr lang="en-US" dirty="0" err="1" smtClean="0"/>
              <a:t>Dizzyness</a:t>
            </a:r>
            <a:endParaRPr lang="en-US" dirty="0" smtClean="0"/>
          </a:p>
          <a:p>
            <a:pPr lvl="1"/>
            <a:r>
              <a:rPr lang="en-US" dirty="0" smtClean="0"/>
              <a:t>Headache</a:t>
            </a:r>
          </a:p>
          <a:p>
            <a:pPr lvl="1"/>
            <a:r>
              <a:rPr lang="en-US" dirty="0" smtClean="0"/>
              <a:t>Eye strain</a:t>
            </a:r>
          </a:p>
          <a:p>
            <a:pPr lvl="1"/>
            <a:r>
              <a:rPr lang="en-US" dirty="0" smtClean="0"/>
              <a:t>Fatigue</a:t>
            </a:r>
          </a:p>
          <a:p>
            <a:pPr lvl="1"/>
            <a:r>
              <a:rPr lang="en-US" dirty="0" smtClean="0"/>
              <a:t>Sweating</a:t>
            </a:r>
          </a:p>
          <a:p>
            <a:r>
              <a:rPr lang="en-US" dirty="0" smtClean="0"/>
              <a:t>Leading theory attributes </a:t>
            </a:r>
            <a:r>
              <a:rPr lang="en-US" dirty="0" err="1" smtClean="0"/>
              <a:t>cybersickness</a:t>
            </a:r>
            <a:r>
              <a:rPr lang="en-US" dirty="0" smtClean="0"/>
              <a:t> to ‘</a:t>
            </a:r>
            <a:r>
              <a:rPr lang="en-US" u="sng" dirty="0" smtClean="0"/>
              <a:t>Poison Theory</a:t>
            </a:r>
            <a:r>
              <a:rPr lang="en-US" dirty="0" smtClean="0"/>
              <a:t>’ – sensory systems don’t match up and so your body concludes it must be poisoned.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821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276872"/>
            <a:ext cx="7770813" cy="1429871"/>
          </a:xfrm>
        </p:spPr>
        <p:txBody>
          <a:bodyPr>
            <a:normAutofit/>
          </a:bodyPr>
          <a:lstStyle/>
          <a:p>
            <a:r>
              <a:rPr lang="en-US" sz="8000" dirty="0" smtClean="0"/>
              <a:t>Output</a:t>
            </a:r>
            <a:endParaRPr lang="en-US" sz="8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11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0474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 Perception and Graphics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12</a:t>
            </a:fld>
            <a:endParaRPr lang="en-AU"/>
          </a:p>
        </p:txBody>
      </p:sp>
      <p:pic>
        <p:nvPicPr>
          <p:cNvPr id="6" name="Picture 5" descr="s.aolcd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628800"/>
            <a:ext cx="6084168" cy="456312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465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Visual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1"/>
            <a:ext cx="3886200" cy="425702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Lens adaptively focuses light onto retina</a:t>
            </a:r>
          </a:p>
          <a:p>
            <a:r>
              <a:rPr lang="en-US" dirty="0" smtClean="0"/>
              <a:t>Retina consists of 4 cell types </a:t>
            </a:r>
          </a:p>
          <a:p>
            <a:pPr lvl="1"/>
            <a:r>
              <a:rPr lang="en-US" dirty="0" smtClean="0"/>
              <a:t>Rods</a:t>
            </a:r>
          </a:p>
          <a:p>
            <a:pPr lvl="1"/>
            <a:r>
              <a:rPr lang="en-US" dirty="0" smtClean="0"/>
              <a:t>Cones corresponding to RGB</a:t>
            </a:r>
          </a:p>
          <a:p>
            <a:r>
              <a:rPr lang="en-US" dirty="0" smtClean="0"/>
              <a:t>Central area </a:t>
            </a:r>
            <a:r>
              <a:rPr lang="en-US" b="1" u="sng" dirty="0" smtClean="0"/>
              <a:t>fovea</a:t>
            </a:r>
            <a:r>
              <a:rPr lang="en-US" dirty="0" smtClean="0"/>
              <a:t> has high resolution – this is where detail is perceived</a:t>
            </a:r>
          </a:p>
          <a:p>
            <a:r>
              <a:rPr lang="en-US" dirty="0" smtClean="0"/>
              <a:t>Eyes rotate to place images on fovea</a:t>
            </a:r>
          </a:p>
          <a:p>
            <a:r>
              <a:rPr lang="en-US" dirty="0" smtClean="0"/>
              <a:t>Eyes have an effective resolution of 60 pixels per degree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528" y="6093296"/>
            <a:ext cx="8394359" cy="365125"/>
          </a:xfrm>
        </p:spPr>
        <p:txBody>
          <a:bodyPr/>
          <a:lstStyle/>
          <a:p>
            <a:r>
              <a:rPr lang="en-US" dirty="0" err="1"/>
              <a:t>Duchowski</a:t>
            </a:r>
            <a:r>
              <a:rPr lang="en-US" dirty="0"/>
              <a:t>, A. (2007). </a:t>
            </a:r>
            <a:r>
              <a:rPr lang="en-US" i="1" dirty="0"/>
              <a:t>Eye tracking methodology: Theory and practice</a:t>
            </a:r>
            <a:r>
              <a:rPr lang="en-US" dirty="0"/>
              <a:t> (Vol. 2). Springer Science &amp; Business Media.</a:t>
            </a:r>
            <a:endParaRPr lang="en-AU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Screen Shot 2016-10-07 at 2.27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132856"/>
            <a:ext cx="389431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72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Depth Cues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844824"/>
            <a:ext cx="7558608" cy="4257022"/>
          </a:xfrm>
        </p:spPr>
        <p:txBody>
          <a:bodyPr>
            <a:normAutofit/>
          </a:bodyPr>
          <a:lstStyle/>
          <a:p>
            <a:r>
              <a:rPr lang="en-US" dirty="0" smtClean="0"/>
              <a:t>Understanding the 3D world is vital to vision</a:t>
            </a:r>
          </a:p>
          <a:p>
            <a:r>
              <a:rPr lang="en-US" dirty="0" smtClean="0"/>
              <a:t>Ordinal depth cue – determines object order only</a:t>
            </a:r>
          </a:p>
          <a:p>
            <a:r>
              <a:rPr lang="en-US" dirty="0" smtClean="0"/>
              <a:t>Metric depth cue – gives an estimated distance to the object</a:t>
            </a:r>
          </a:p>
          <a:p>
            <a:r>
              <a:rPr lang="en-US" b="1" u="sng" dirty="0" smtClean="0"/>
              <a:t>Stereoscopic</a:t>
            </a:r>
            <a:r>
              <a:rPr lang="en-US" dirty="0" smtClean="0"/>
              <a:t> depth cues work through two slightly different images</a:t>
            </a:r>
          </a:p>
          <a:p>
            <a:r>
              <a:rPr lang="en-US" b="1" u="sng" dirty="0" err="1" smtClean="0"/>
              <a:t>Monoscopic</a:t>
            </a:r>
            <a:r>
              <a:rPr lang="en-US" dirty="0" smtClean="0"/>
              <a:t> depth cues require only one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528" y="6165304"/>
            <a:ext cx="8610383" cy="365125"/>
          </a:xfrm>
        </p:spPr>
        <p:txBody>
          <a:bodyPr/>
          <a:lstStyle/>
          <a:p>
            <a:r>
              <a:rPr lang="en-US" dirty="0"/>
              <a:t>Bruce, V., Green, P. R., &amp; </a:t>
            </a:r>
            <a:r>
              <a:rPr lang="en-US" dirty="0" err="1"/>
              <a:t>Georgeson</a:t>
            </a:r>
            <a:r>
              <a:rPr lang="en-US" dirty="0"/>
              <a:t>, M. A. (2003). </a:t>
            </a:r>
            <a:r>
              <a:rPr lang="en-US" i="1" dirty="0"/>
              <a:t>Visual perception: Physiology, psychology, &amp; ecology</a:t>
            </a:r>
            <a:r>
              <a:rPr lang="en-US" dirty="0"/>
              <a:t>. Psychology Press.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2176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Monocular Depth Cues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1"/>
            <a:ext cx="3886200" cy="4257022"/>
          </a:xfrm>
        </p:spPr>
        <p:txBody>
          <a:bodyPr>
            <a:normAutofit/>
          </a:bodyPr>
          <a:lstStyle/>
          <a:p>
            <a:r>
              <a:rPr lang="en-US" dirty="0"/>
              <a:t>Accommodation – the lens of the eye is strained to focus on near </a:t>
            </a:r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15</a:t>
            </a:fld>
            <a:endParaRPr lang="en-AU"/>
          </a:p>
        </p:txBody>
      </p:sp>
      <p:pic>
        <p:nvPicPr>
          <p:cNvPr id="6" name="Picture 5" descr="FocusingAccommod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861048"/>
            <a:ext cx="4417292" cy="244827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60032" y="1988840"/>
            <a:ext cx="3886200" cy="4257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Wingdings" charset="2"/>
              <a:buChar char="u"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Parallax – distant objects appear to move less than close objects</a:t>
            </a:r>
            <a:endParaRPr lang="en-US" dirty="0"/>
          </a:p>
        </p:txBody>
      </p:sp>
      <p:pic>
        <p:nvPicPr>
          <p:cNvPr id="8" name="Picture 7" descr="parallax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59"/>
          <a:stretch/>
        </p:blipFill>
        <p:spPr>
          <a:xfrm>
            <a:off x="5004048" y="3501008"/>
            <a:ext cx="3422580" cy="309205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437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Monocular Depth Cues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1"/>
            <a:ext cx="3886200" cy="425702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Static and image cues include</a:t>
            </a:r>
          </a:p>
          <a:p>
            <a:pPr lvl="1"/>
            <a:r>
              <a:rPr lang="en-US" dirty="0" smtClean="0"/>
              <a:t>Image size</a:t>
            </a:r>
          </a:p>
          <a:p>
            <a:pPr lvl="1"/>
            <a:r>
              <a:rPr lang="en-US" dirty="0" smtClean="0"/>
              <a:t>Height in visual field</a:t>
            </a:r>
          </a:p>
          <a:p>
            <a:pPr lvl="1"/>
            <a:r>
              <a:rPr lang="en-US" dirty="0" smtClean="0"/>
              <a:t>Blur</a:t>
            </a:r>
          </a:p>
          <a:p>
            <a:pPr lvl="1"/>
            <a:r>
              <a:rPr lang="en-US" dirty="0" smtClean="0"/>
              <a:t>Fog / Atmospheric Perspective</a:t>
            </a:r>
          </a:p>
          <a:p>
            <a:pPr lvl="1"/>
            <a:r>
              <a:rPr lang="en-US" dirty="0" smtClean="0"/>
              <a:t>Texture gradients</a:t>
            </a:r>
          </a:p>
          <a:p>
            <a:pPr lvl="1"/>
            <a:r>
              <a:rPr lang="en-US" dirty="0" smtClean="0"/>
              <a:t>Shadows</a:t>
            </a:r>
          </a:p>
          <a:p>
            <a:pPr lvl="1"/>
            <a:r>
              <a:rPr lang="en-US" dirty="0" smtClean="0"/>
              <a:t>Occlusion</a:t>
            </a:r>
          </a:p>
          <a:p>
            <a:pPr lvl="1"/>
            <a:r>
              <a:rPr lang="en-US" dirty="0" smtClean="0"/>
              <a:t>Interposition (when one object occludes another, forming a “T”-shape edge)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16</a:t>
            </a:fld>
            <a:endParaRPr lang="en-AU"/>
          </a:p>
        </p:txBody>
      </p:sp>
      <p:pic>
        <p:nvPicPr>
          <p:cNvPr id="5" name="Picture 4" descr="gtav_details09122014_0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556792"/>
            <a:ext cx="4047773" cy="2276872"/>
          </a:xfrm>
          <a:prstGeom prst="rect">
            <a:avLst/>
          </a:prstGeom>
        </p:spPr>
      </p:pic>
      <p:pic>
        <p:nvPicPr>
          <p:cNvPr id="6" name="Picture 5" descr="Slide2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5" t="9362" r="3558" b="10747"/>
          <a:stretch/>
        </p:blipFill>
        <p:spPr>
          <a:xfrm>
            <a:off x="5148064" y="4005064"/>
            <a:ext cx="2496557" cy="245077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207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17</a:t>
            </a:fld>
            <a:endParaRPr lang="en-AU"/>
          </a:p>
        </p:txBody>
      </p:sp>
      <p:pic>
        <p:nvPicPr>
          <p:cNvPr id="5" name="Picture 4" descr="TSBT0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3657600" cy="4864100"/>
          </a:xfrm>
          <a:prstGeom prst="rect">
            <a:avLst/>
          </a:prstGeom>
        </p:spPr>
      </p:pic>
      <p:pic>
        <p:nvPicPr>
          <p:cNvPr id="6" name="Picture 5" descr="shadow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0"/>
            <a:ext cx="4846211" cy="6858000"/>
          </a:xfrm>
          <a:prstGeom prst="rect">
            <a:avLst/>
          </a:prstGeo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5537" y="5733256"/>
            <a:ext cx="3456383" cy="988219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  <a:effectLst/>
              </a:rPr>
              <a:t>Mather, G. (2009). </a:t>
            </a:r>
            <a:r>
              <a:rPr lang="en-US" i="1" dirty="0">
                <a:solidFill>
                  <a:srgbClr val="7F7F7F"/>
                </a:solidFill>
                <a:effectLst/>
              </a:rPr>
              <a:t>Foundations of sensation and perception</a:t>
            </a:r>
            <a:r>
              <a:rPr lang="en-US" dirty="0">
                <a:solidFill>
                  <a:srgbClr val="7F7F7F"/>
                </a:solidFill>
                <a:effectLst/>
              </a:rPr>
              <a:t> (2nd ed., Vol. 10). Psychology Press. Retrieved from http://tandfbis.s3.amazonaws.com/</a:t>
            </a:r>
            <a:r>
              <a:rPr lang="en-US" dirty="0" err="1">
                <a:solidFill>
                  <a:srgbClr val="7F7F7F"/>
                </a:solidFill>
                <a:effectLst/>
              </a:rPr>
              <a:t>rt</a:t>
            </a:r>
            <a:r>
              <a:rPr lang="en-US" dirty="0">
                <a:solidFill>
                  <a:srgbClr val="7F7F7F"/>
                </a:solidFill>
                <a:effectLst/>
              </a:rPr>
              <a:t>-media/</a:t>
            </a:r>
            <a:r>
              <a:rPr lang="en-US" dirty="0" err="1">
                <a:solidFill>
                  <a:srgbClr val="7F7F7F"/>
                </a:solidFill>
                <a:effectLst/>
              </a:rPr>
              <a:t>pp</a:t>
            </a:r>
            <a:r>
              <a:rPr lang="en-US" dirty="0">
                <a:solidFill>
                  <a:srgbClr val="7F7F7F"/>
                </a:solidFill>
                <a:effectLst/>
              </a:rPr>
              <a:t>/common/sample-chapters/9781841696997.pdf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2961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Stereoscopic Depth Cues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1"/>
            <a:ext cx="3886200" cy="42570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depth cue is </a:t>
            </a:r>
            <a:r>
              <a:rPr lang="en-US" b="1" u="sng" dirty="0" smtClean="0"/>
              <a:t>stereoscopic</a:t>
            </a:r>
            <a:r>
              <a:rPr lang="en-US" dirty="0" smtClean="0"/>
              <a:t> if two eyes are required to perceive it</a:t>
            </a:r>
          </a:p>
          <a:p>
            <a:r>
              <a:rPr lang="en-US" b="1" u="sng" dirty="0" err="1" smtClean="0"/>
              <a:t>Vergence</a:t>
            </a:r>
            <a:r>
              <a:rPr lang="en-US" dirty="0" smtClean="0"/>
              <a:t> – to view an object, the eyes must rotate an amount dependent on the distance to the object</a:t>
            </a:r>
          </a:p>
          <a:p>
            <a:r>
              <a:rPr lang="en-US" b="1" u="sng" dirty="0" smtClean="0"/>
              <a:t>Binocular Disparity</a:t>
            </a:r>
            <a:r>
              <a:rPr lang="en-US" dirty="0" smtClean="0"/>
              <a:t> – image differences between two images gives depth cues also</a:t>
            </a:r>
            <a:endParaRPr lang="en-US" b="1" u="sng" dirty="0" smtClean="0"/>
          </a:p>
          <a:p>
            <a:pPr marL="34925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492896"/>
            <a:ext cx="3815116" cy="262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76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VR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common approaches for immersive displays:</a:t>
            </a:r>
          </a:p>
          <a:p>
            <a:pPr lvl="1"/>
            <a:r>
              <a:rPr lang="en-US" dirty="0" smtClean="0"/>
              <a:t>Head Mounted Displays (HMD)</a:t>
            </a:r>
          </a:p>
          <a:p>
            <a:pPr lvl="1"/>
            <a:r>
              <a:rPr lang="en-US" dirty="0" smtClean="0"/>
              <a:t>C</a:t>
            </a:r>
            <a:r>
              <a:rPr lang="is-IS" dirty="0" smtClean="0"/>
              <a:t>ave Automatic Virtual Environment (CAVE)</a:t>
            </a:r>
          </a:p>
          <a:p>
            <a:r>
              <a:rPr lang="is-IS" dirty="0" smtClean="0"/>
              <a:t>Aim to reproduce:</a:t>
            </a:r>
          </a:p>
          <a:p>
            <a:pPr lvl="1"/>
            <a:r>
              <a:rPr lang="is-IS" dirty="0" smtClean="0"/>
              <a:t>Stereoscopic depth cues</a:t>
            </a:r>
          </a:p>
          <a:p>
            <a:pPr lvl="1"/>
            <a:r>
              <a:rPr lang="is-IS" dirty="0" smtClean="0"/>
              <a:t>Parallax depth cues</a:t>
            </a:r>
          </a:p>
          <a:p>
            <a:r>
              <a:rPr lang="is-IS" dirty="0" smtClean="0"/>
              <a:t>More difficult cues:</a:t>
            </a:r>
          </a:p>
          <a:p>
            <a:pPr lvl="1"/>
            <a:r>
              <a:rPr lang="is-IS" dirty="0" smtClean="0"/>
              <a:t>Accommodation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19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3284984"/>
            <a:ext cx="4055435" cy="30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62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43608" y="2132855"/>
            <a:ext cx="6984950" cy="1656688"/>
          </a:xfrm>
        </p:spPr>
        <p:txBody>
          <a:bodyPr>
            <a:normAutofit/>
          </a:bodyPr>
          <a:lstStyle/>
          <a:p>
            <a:r>
              <a:rPr lang="en-US" sz="8000" dirty="0" smtClean="0"/>
              <a:t>Virtual Reality</a:t>
            </a:r>
            <a:endParaRPr lang="en-AU" sz="8000" dirty="0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1187624" y="4005064"/>
            <a:ext cx="6624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/>
              <a:t>Jake Fountain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Field of View</a:t>
            </a:r>
            <a:r>
              <a:rPr lang="en-US" dirty="0" smtClean="0"/>
              <a:t> (FOV) – the angle subtended by the limits of vision, usually measured horizontally</a:t>
            </a:r>
          </a:p>
          <a:p>
            <a:r>
              <a:rPr lang="en-US" b="1" u="sng" dirty="0" smtClean="0"/>
              <a:t>Field of Regard</a:t>
            </a:r>
            <a:r>
              <a:rPr lang="en-US" dirty="0" smtClean="0"/>
              <a:t> (FOR) – the angle through which the user can turn their head and still view the virtual environment</a:t>
            </a:r>
          </a:p>
          <a:p>
            <a:r>
              <a:rPr lang="en-US" b="1" u="sng" dirty="0" smtClean="0"/>
              <a:t>Angular Resolution</a:t>
            </a:r>
            <a:r>
              <a:rPr lang="en-US" dirty="0" smtClean="0"/>
              <a:t> – the number of pixels per unit angle. Typically this will vary depending on the system</a:t>
            </a:r>
          </a:p>
          <a:p>
            <a:r>
              <a:rPr lang="en-US" b="1" u="sng" dirty="0" smtClean="0"/>
              <a:t>Refresh Rate</a:t>
            </a:r>
            <a:r>
              <a:rPr lang="en-US" dirty="0" smtClean="0"/>
              <a:t> – the rate at which the display is updated</a:t>
            </a:r>
          </a:p>
          <a:p>
            <a:r>
              <a:rPr lang="en-US" b="1" u="sng" dirty="0" smtClean="0"/>
              <a:t>Tracking Rate</a:t>
            </a:r>
            <a:r>
              <a:rPr lang="en-US" dirty="0" smtClean="0"/>
              <a:t> – the rate at which tracking data is updated</a:t>
            </a:r>
            <a:endParaRPr lang="en-US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7088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Stereoscopic 3D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Rendering must be performed twice, once for each eye, with differing</a:t>
            </a:r>
          </a:p>
          <a:p>
            <a:pPr lvl="1"/>
            <a:r>
              <a:rPr lang="en-US" dirty="0" smtClean="0"/>
              <a:t>View matrix</a:t>
            </a:r>
          </a:p>
          <a:p>
            <a:pPr lvl="1"/>
            <a:r>
              <a:rPr lang="en-US" dirty="0" smtClean="0"/>
              <a:t>Projection matrix</a:t>
            </a:r>
          </a:p>
          <a:p>
            <a:r>
              <a:rPr lang="en-US" dirty="0" smtClean="0"/>
              <a:t>Example Oculus Rift:</a:t>
            </a:r>
          </a:p>
          <a:p>
            <a:pPr lvl="1"/>
            <a:r>
              <a:rPr lang="en-US" dirty="0" smtClean="0"/>
              <a:t>Stereo configuration (view and </a:t>
            </a:r>
            <a:r>
              <a:rPr lang="en-US" dirty="0" err="1" smtClean="0"/>
              <a:t>proj</a:t>
            </a:r>
            <a:r>
              <a:rPr lang="en-US" dirty="0" smtClean="0"/>
              <a:t>) is obtained from OVR SDK</a:t>
            </a:r>
          </a:p>
          <a:p>
            <a:pPr lvl="1"/>
            <a:r>
              <a:rPr lang="en-US" dirty="0" smtClean="0"/>
              <a:t>Views are offset by inter-pupillary distance (IPD)</a:t>
            </a:r>
          </a:p>
          <a:p>
            <a:pPr lvl="1"/>
            <a:r>
              <a:rPr lang="en-US" dirty="0" smtClean="0"/>
              <a:t>Projection skews slightly outward from center ray of head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5586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Rendering Example: Oculus Rift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22</a:t>
            </a:fld>
            <a:endParaRPr lang="en-AU"/>
          </a:p>
        </p:txBody>
      </p:sp>
      <p:pic>
        <p:nvPicPr>
          <p:cNvPr id="6" name="Picture 5" descr="Screen Shot 2016-10-06 at 10.33.11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" b="-1"/>
          <a:stretch/>
        </p:blipFill>
        <p:spPr>
          <a:xfrm>
            <a:off x="107504" y="1340768"/>
            <a:ext cx="8892480" cy="443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69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8214"/>
          <a:stretch/>
        </p:blipFill>
        <p:spPr>
          <a:xfrm>
            <a:off x="2987824" y="4797152"/>
            <a:ext cx="3251984" cy="1590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062663" cy="345638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Consists of a set of screens surrounding the user</a:t>
            </a:r>
          </a:p>
          <a:p>
            <a:pPr lvl="1"/>
            <a:r>
              <a:rPr lang="en-US" dirty="0" smtClean="0"/>
              <a:t>Cube arrangement of 1-6 screens</a:t>
            </a:r>
          </a:p>
          <a:p>
            <a:pPr lvl="1"/>
            <a:r>
              <a:rPr lang="en-US" dirty="0" smtClean="0"/>
              <a:t>Half dome</a:t>
            </a:r>
          </a:p>
          <a:p>
            <a:pPr lvl="1"/>
            <a:r>
              <a:rPr lang="en-US" dirty="0" smtClean="0"/>
              <a:t>Large single screen</a:t>
            </a:r>
          </a:p>
          <a:p>
            <a:pPr lvl="1"/>
            <a:r>
              <a:rPr lang="en-US" dirty="0" smtClean="0"/>
              <a:t>Cylindrical</a:t>
            </a:r>
          </a:p>
          <a:p>
            <a:r>
              <a:rPr lang="en-US" dirty="0" smtClean="0"/>
              <a:t>Head tracking is common, but not ubiquitous.</a:t>
            </a:r>
          </a:p>
          <a:p>
            <a:r>
              <a:rPr lang="en-US" dirty="0" smtClean="0"/>
              <a:t>Multiplexed stereoscopy is usually used: temporal, polarization or a combination</a:t>
            </a:r>
          </a:p>
          <a:p>
            <a:r>
              <a:rPr lang="en-US" dirty="0" smtClean="0"/>
              <a:t>Accommodation fixed at the position of the screen</a:t>
            </a:r>
          </a:p>
          <a:p>
            <a:r>
              <a:rPr lang="en-US" dirty="0" smtClean="0"/>
              <a:t>Systems can support up to 6 simultaneous stereoscopic tracked views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23</a:t>
            </a:fld>
            <a:endParaRPr lang="en-AU"/>
          </a:p>
        </p:txBody>
      </p:sp>
      <p:pic>
        <p:nvPicPr>
          <p:cNvPr id="9" name="Picture 8" descr="Screen Shot 2016-10-07 at 3.24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340768"/>
            <a:ext cx="2411760" cy="194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8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for a CAVE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484784"/>
            <a:ext cx="7770813" cy="4257022"/>
          </a:xfrm>
        </p:spPr>
        <p:txBody>
          <a:bodyPr/>
          <a:lstStyle/>
          <a:p>
            <a:r>
              <a:rPr lang="en-US" dirty="0" smtClean="0"/>
              <a:t>View matrix – typically constant orientation with position at eye point</a:t>
            </a:r>
          </a:p>
          <a:p>
            <a:r>
              <a:rPr lang="en-US" dirty="0" smtClean="0"/>
              <a:t>Projection matrix – where the magic happens</a:t>
            </a:r>
          </a:p>
          <a:p>
            <a:pPr lvl="1"/>
            <a:r>
              <a:rPr lang="en-US" dirty="0" smtClean="0"/>
              <a:t>The projection matrix must be computed such that the edges of the view frustum passes through the corners of the screen relative to the user</a:t>
            </a:r>
          </a:p>
          <a:p>
            <a:r>
              <a:rPr lang="en-US" dirty="0" smtClean="0"/>
              <a:t>Can include a non-linear rendering step if rendering to a dome, cylinder,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24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4509120"/>
            <a:ext cx="4280558" cy="226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76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Projection Matrix for a Screen with Head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Off-axis projection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3528" y="5949280"/>
            <a:ext cx="8538375" cy="365125"/>
          </a:xfrm>
        </p:spPr>
        <p:txBody>
          <a:bodyPr/>
          <a:lstStyle/>
          <a:p>
            <a:r>
              <a:rPr lang="en-US" dirty="0"/>
              <a:t>Cruz-</a:t>
            </a:r>
            <a:r>
              <a:rPr lang="en-US" dirty="0" err="1"/>
              <a:t>Neira</a:t>
            </a:r>
            <a:r>
              <a:rPr lang="en-US" dirty="0"/>
              <a:t>, C., </a:t>
            </a:r>
            <a:r>
              <a:rPr lang="en-US" dirty="0" err="1"/>
              <a:t>Sandin</a:t>
            </a:r>
            <a:r>
              <a:rPr lang="en-US" dirty="0"/>
              <a:t>, D. J., &amp; </a:t>
            </a:r>
            <a:r>
              <a:rPr lang="en-US" dirty="0" err="1"/>
              <a:t>DeFanti</a:t>
            </a:r>
            <a:r>
              <a:rPr lang="en-US" dirty="0"/>
              <a:t>, T. A. (1993). Surround-screen Projection-based Virtual Reality: The Design and Implementation of the CAVE. In </a:t>
            </a:r>
            <a:r>
              <a:rPr lang="en-US" i="1" dirty="0"/>
              <a:t>Proceedings of the 20th Annual Conference on Computer Graphics and Interactive Techniques</a:t>
            </a:r>
            <a:r>
              <a:rPr lang="en-US" dirty="0"/>
              <a:t> (pp. 135–142). New York, NY, USA: ACM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25</a:t>
            </a:fld>
            <a:endParaRPr lang="en-AU"/>
          </a:p>
        </p:txBody>
      </p:sp>
      <p:pic>
        <p:nvPicPr>
          <p:cNvPr id="6" name="Picture 5" descr="Screen Shot 2016-10-07 at 3.24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36912"/>
            <a:ext cx="3460518" cy="2793132"/>
          </a:xfrm>
          <a:prstGeom prst="rect">
            <a:avLst/>
          </a:prstGeom>
        </p:spPr>
      </p:pic>
      <p:pic>
        <p:nvPicPr>
          <p:cNvPr id="7" name="Picture 6" descr="Screen Shot 2016-10-07 at 3.34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56792"/>
            <a:ext cx="2922847" cy="4262834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395536" y="1484784"/>
            <a:ext cx="8538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A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 smtClean="0"/>
              <a:t>(THIS SLIDE NOT EXAMINABLE)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65748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26</a:t>
            </a:fld>
            <a:endParaRPr lang="en-AU"/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6695728" y="1340768"/>
            <a:ext cx="2232248" cy="1800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A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800" smtClean="0"/>
              <a:t>Kulik, A., Kunert, A., Beck, S., Reichel, R., Blach, R., Zink, A., &amp; Froehlich, B. (2011). C1x6: A Stereoscopic Six-user Display for Co-located Collaboration in Shared Virtual Environments. In </a:t>
            </a:r>
            <a:r>
              <a:rPr lang="en-US" sz="800" i="1" smtClean="0"/>
              <a:t>Proceedings of the 2011 SIGGRAPH Asia Conference</a:t>
            </a:r>
            <a:r>
              <a:rPr lang="en-US" sz="800" smtClean="0"/>
              <a:t> (pp. 188:1–188:12). New York, NY, USA: ACM. </a:t>
            </a:r>
            <a:endParaRPr lang="en-AU" sz="800" dirty="0"/>
          </a:p>
        </p:txBody>
      </p:sp>
      <p:pic>
        <p:nvPicPr>
          <p:cNvPr id="7" name="Picture 6" descr="Screen Shot 2016-10-07 at 3.10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68760"/>
            <a:ext cx="6336704" cy="2520280"/>
          </a:xfrm>
          <a:prstGeom prst="rect">
            <a:avLst/>
          </a:prstGeom>
        </p:spPr>
      </p:pic>
      <p:pic>
        <p:nvPicPr>
          <p:cNvPr id="8" name="Picture 7" descr="Screen Shot 2017-10-10 at 3.53.13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96952"/>
            <a:ext cx="1995677" cy="3548902"/>
          </a:xfrm>
          <a:prstGeom prst="rect">
            <a:avLst/>
          </a:prstGeom>
        </p:spPr>
      </p:pic>
      <p:pic>
        <p:nvPicPr>
          <p:cNvPr id="9" name="Picture 8" descr="Screen Shot 2017-10-10 at 3.54.42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996952"/>
            <a:ext cx="1965194" cy="3548352"/>
          </a:xfrm>
          <a:prstGeom prst="rect">
            <a:avLst/>
          </a:prstGeom>
        </p:spPr>
      </p:pic>
      <p:pic>
        <p:nvPicPr>
          <p:cNvPr id="10" name="Picture 9" descr="Screen Shot 2017-10-10 at 3.55.45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429000"/>
            <a:ext cx="3778271" cy="2092764"/>
          </a:xfrm>
          <a:prstGeom prst="rect">
            <a:avLst/>
          </a:prstGeom>
        </p:spPr>
      </p:pic>
      <p:pic>
        <p:nvPicPr>
          <p:cNvPr id="11" name="Picture 10" descr="iDom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5229200"/>
            <a:ext cx="1855472" cy="13916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6237312"/>
            <a:ext cx="303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7"/>
              </a:rPr>
              <a:t>Tsukuba University, Japan – Warehouse size cave 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5220072" y="3501008"/>
            <a:ext cx="23798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rgbClr val="7F7F7F"/>
                </a:solidFill>
              </a:rPr>
              <a:t>iDome</a:t>
            </a:r>
            <a:r>
              <a:rPr lang="en-US" sz="1000" dirty="0" smtClean="0">
                <a:solidFill>
                  <a:srgbClr val="7F7F7F"/>
                </a:solidFill>
              </a:rPr>
              <a:t>, University of Newcastle, i3 Lab</a:t>
            </a:r>
            <a:endParaRPr 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85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Two screens with lenses for near-eye focus </a:t>
            </a:r>
          </a:p>
          <a:p>
            <a:pPr lvl="1"/>
            <a:r>
              <a:rPr lang="en-US" dirty="0" smtClean="0"/>
              <a:t>The screens appear optically much larger and more distant</a:t>
            </a:r>
          </a:p>
          <a:p>
            <a:pPr lvl="1"/>
            <a:r>
              <a:rPr lang="en-US" dirty="0" smtClean="0"/>
              <a:t>Stereoscopic depth cues</a:t>
            </a:r>
          </a:p>
          <a:p>
            <a:r>
              <a:rPr lang="en-US" dirty="0" smtClean="0"/>
              <a:t>Accommodation is fixed at the plane of the virtual screen</a:t>
            </a:r>
          </a:p>
          <a:p>
            <a:r>
              <a:rPr lang="en-US" dirty="0" smtClean="0"/>
              <a:t>Head tracking:</a:t>
            </a:r>
          </a:p>
          <a:p>
            <a:pPr lvl="1"/>
            <a:r>
              <a:rPr lang="en-US" dirty="0" smtClean="0"/>
              <a:t>Orientation can be done with Inertial Measurement Unit (IMU; consists of MEMS Gyroscope, Accelerometer and optionally Magnetometer)</a:t>
            </a:r>
          </a:p>
          <a:p>
            <a:pPr lvl="1"/>
            <a:r>
              <a:rPr lang="en-US" dirty="0" smtClean="0"/>
              <a:t>Position tracking: </a:t>
            </a:r>
          </a:p>
          <a:p>
            <a:pPr marL="971550" lvl="2" indent="-285750">
              <a:buFont typeface="Lucida Grande"/>
              <a:buChar char="-"/>
            </a:pPr>
            <a:r>
              <a:rPr lang="en-US" dirty="0" smtClean="0"/>
              <a:t>Outside-in: external static sensors track objects (e.g. Rift, Vive, PSVR)</a:t>
            </a:r>
          </a:p>
          <a:p>
            <a:pPr marL="971550" lvl="2" indent="-285750">
              <a:buFont typeface="Lucida Grande"/>
              <a:buChar char="-"/>
            </a:pPr>
            <a:r>
              <a:rPr lang="en-US" dirty="0" smtClean="0"/>
              <a:t>Inside-out: internal sensors track world (e.g. </a:t>
            </a:r>
            <a:r>
              <a:rPr lang="en-US" dirty="0" err="1" smtClean="0"/>
              <a:t>Hololens</a:t>
            </a:r>
            <a:r>
              <a:rPr lang="en-US" dirty="0" smtClean="0"/>
              <a:t>, Microsoft’s “Mixed Reality” </a:t>
            </a:r>
            <a:r>
              <a:rPr lang="en-US" dirty="0" smtClean="0"/>
              <a:t>Headsets, Oculus “Santa Cruz”)</a:t>
            </a:r>
            <a:endParaRPr lang="en-US" dirty="0" smtClean="0"/>
          </a:p>
          <a:p>
            <a:pPr marL="971550" lvl="2" indent="-285750">
              <a:buFont typeface="Lucida Grande"/>
              <a:buChar char="-"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27</a:t>
            </a:fld>
            <a:endParaRPr lang="en-AU"/>
          </a:p>
        </p:txBody>
      </p:sp>
      <p:pic>
        <p:nvPicPr>
          <p:cNvPr id="6" name="Content Placeholder 6" descr="VROptic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" t="8114" r="41667"/>
          <a:stretch/>
        </p:blipFill>
        <p:spPr>
          <a:xfrm>
            <a:off x="6588224" y="358588"/>
            <a:ext cx="2424820" cy="187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94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to HMDs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Projection matrix </a:t>
            </a:r>
            <a:r>
              <a:rPr lang="en-US" dirty="0" smtClean="0"/>
              <a:t>constant</a:t>
            </a:r>
            <a:endParaRPr lang="en-US" dirty="0"/>
          </a:p>
          <a:p>
            <a:r>
              <a:rPr lang="en-US" dirty="0"/>
              <a:t>V</a:t>
            </a:r>
            <a:r>
              <a:rPr lang="en-US" dirty="0" smtClean="0"/>
              <a:t>iew </a:t>
            </a:r>
            <a:r>
              <a:rPr lang="en-US" dirty="0"/>
              <a:t>matrix varies with </a:t>
            </a:r>
            <a:r>
              <a:rPr lang="en-US" dirty="0" smtClean="0"/>
              <a:t>tracked head pose</a:t>
            </a:r>
          </a:p>
          <a:p>
            <a:r>
              <a:rPr lang="en-US" dirty="0" smtClean="0"/>
              <a:t>Non-linear step often required for compensating for lens distortion – rendering more pixels than screen resolution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28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861048"/>
            <a:ext cx="4420275" cy="276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68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State of the Art HMD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844824"/>
            <a:ext cx="7770813" cy="425702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At 90Hz, 2x1920x1080 resolution, to avoid motion sickness </a:t>
            </a:r>
            <a:r>
              <a:rPr lang="en-US" dirty="0" err="1" smtClean="0"/>
              <a:t>optimisation</a:t>
            </a:r>
            <a:r>
              <a:rPr lang="en-US" dirty="0" smtClean="0"/>
              <a:t> is important:</a:t>
            </a:r>
          </a:p>
          <a:p>
            <a:r>
              <a:rPr lang="en-US" u="sng" dirty="0" smtClean="0"/>
              <a:t>Asynchronous Time Warp / Asynchronous Space Warp </a:t>
            </a:r>
            <a:r>
              <a:rPr lang="en-US" dirty="0" smtClean="0"/>
              <a:t>– use latest tracking data with cheap prediction based on previous frames</a:t>
            </a:r>
          </a:p>
          <a:p>
            <a:r>
              <a:rPr lang="en-US" u="sng" dirty="0" smtClean="0"/>
              <a:t>Single </a:t>
            </a:r>
            <a:r>
              <a:rPr lang="en-US" u="sng" dirty="0"/>
              <a:t>p</a:t>
            </a:r>
            <a:r>
              <a:rPr lang="en-US" u="sng" dirty="0" smtClean="0"/>
              <a:t>ass stereo</a:t>
            </a:r>
            <a:r>
              <a:rPr lang="en-US" dirty="0" smtClean="0"/>
              <a:t> – render to both eyes with single draw call</a:t>
            </a:r>
            <a:endParaRPr lang="en-US" u="sng" dirty="0" smtClean="0"/>
          </a:p>
          <a:p>
            <a:r>
              <a:rPr lang="en-US" u="sng" dirty="0" smtClean="0"/>
              <a:t>Lens matched / Multi-res shading</a:t>
            </a:r>
            <a:r>
              <a:rPr lang="en-US" dirty="0" smtClean="0"/>
              <a:t> – don’t render pixels out of view and scale detail with lens correction warping</a:t>
            </a:r>
            <a:endParaRPr lang="en-US" u="sng" dirty="0" smtClean="0"/>
          </a:p>
          <a:p>
            <a:r>
              <a:rPr lang="en-US" u="sng" dirty="0" smtClean="0"/>
              <a:t>VR SLI</a:t>
            </a:r>
            <a:r>
              <a:rPr lang="en-US" dirty="0" smtClean="0"/>
              <a:t> – render one eye per graphics card simultaneously</a:t>
            </a:r>
            <a:endParaRPr lang="en-US" u="sng" dirty="0" smtClean="0"/>
          </a:p>
          <a:p>
            <a:r>
              <a:rPr lang="en-US" u="sng" dirty="0" err="1" smtClean="0"/>
              <a:t>Frontbuffer</a:t>
            </a:r>
            <a:r>
              <a:rPr lang="en-US" u="sng" dirty="0" smtClean="0"/>
              <a:t> rendering</a:t>
            </a:r>
            <a:r>
              <a:rPr lang="en-US" dirty="0" smtClean="0"/>
              <a:t> – “chase the beam” – render directly to front buffer to remove latency associated with swapping buffers</a:t>
            </a:r>
            <a:endParaRPr lang="en-US" u="sng" dirty="0" smtClean="0"/>
          </a:p>
          <a:p>
            <a:r>
              <a:rPr lang="en-US" u="sng" dirty="0" smtClean="0"/>
              <a:t>Centered resolution</a:t>
            </a:r>
            <a:r>
              <a:rPr lang="en-US" dirty="0" smtClean="0"/>
              <a:t> – render lower detail in periphery of view</a:t>
            </a:r>
            <a:endParaRPr lang="en-US" u="sng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See: </a:t>
            </a:r>
            <a:r>
              <a:rPr lang="en-AU" dirty="0" err="1" smtClean="0"/>
              <a:t>Nvidia</a:t>
            </a:r>
            <a:r>
              <a:rPr lang="en-AU" dirty="0" smtClean="0"/>
              <a:t> VR Works / AMD Liquid VR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996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3</a:t>
            </a:fld>
            <a:endParaRPr lang="en-AU"/>
          </a:p>
        </p:txBody>
      </p:sp>
      <p:pic>
        <p:nvPicPr>
          <p:cNvPr id="6" name="Picture 5" descr="Part-VB-noti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99393"/>
            <a:ext cx="9001000" cy="1273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76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940152" y="1556792"/>
            <a:ext cx="2880320" cy="34563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 Resolution vs. Angular Resolution</a:t>
            </a:r>
            <a:endParaRPr lang="en-US" dirty="0"/>
          </a:p>
        </p:txBody>
      </p:sp>
      <p:pic>
        <p:nvPicPr>
          <p:cNvPr id="7" name="Content Placeholder 6" descr="VROptics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" t="-212"/>
          <a:stretch/>
        </p:blipFill>
        <p:spPr>
          <a:xfrm>
            <a:off x="251520" y="1556792"/>
            <a:ext cx="5263188" cy="25922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4104" y="6356350"/>
            <a:ext cx="3713839" cy="365125"/>
          </a:xfrm>
        </p:spPr>
        <p:txBody>
          <a:bodyPr/>
          <a:lstStyle/>
          <a:p>
            <a:r>
              <a:rPr lang="en-AU" dirty="0" smtClean="0"/>
              <a:t>Note that we assume uniform pixels per degree, which is typically not the case in reality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30</a:t>
            </a:fld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0" y="4437112"/>
            <a:ext cx="5940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/>
              <a:t>FOVx</a:t>
            </a:r>
            <a:r>
              <a:rPr lang="en-US" dirty="0" smtClean="0"/>
              <a:t>, </a:t>
            </a:r>
            <a:r>
              <a:rPr lang="en-US" dirty="0" err="1" smtClean="0"/>
              <a:t>FOVy</a:t>
            </a:r>
            <a:r>
              <a:rPr lang="en-US" dirty="0" smtClean="0"/>
              <a:t> = total field of view in the horizontal and vertical directions (degrees)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W,H = screen resolution width and height (pixels)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Δp</a:t>
            </a:r>
            <a:r>
              <a:rPr lang="en-US" dirty="0" smtClean="0"/>
              <a:t> = angular pixel density (pixels / degree)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Δθ</a:t>
            </a:r>
            <a:r>
              <a:rPr lang="en-US" dirty="0" smtClean="0"/>
              <a:t> = 1/</a:t>
            </a:r>
            <a:r>
              <a:rPr lang="en-US" dirty="0" err="1" smtClean="0"/>
              <a:t>Δp</a:t>
            </a:r>
            <a:r>
              <a:rPr lang="en-US" dirty="0" smtClean="0"/>
              <a:t> = angular resolution (smallest resolvable detail / angular distance between two adjacent pixels)</a:t>
            </a:r>
          </a:p>
          <a:p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71941"/>
              </p:ext>
            </p:extLst>
          </p:nvPr>
        </p:nvGraphicFramePr>
        <p:xfrm>
          <a:off x="4716016" y="2492896"/>
          <a:ext cx="52705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" name="Document" r:id="rId4" imgW="5270500" imgH="1028700" progId="Word.Document.12">
                  <p:embed/>
                </p:oleObj>
              </mc:Choice>
              <mc:Fallback>
                <p:oleObj name="Document" r:id="rId4" imgW="5270500" imgH="1028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16016" y="2492896"/>
                        <a:ext cx="5270500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253202"/>
              </p:ext>
            </p:extLst>
          </p:nvPr>
        </p:nvGraphicFramePr>
        <p:xfrm>
          <a:off x="4716016" y="3645024"/>
          <a:ext cx="52705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" name="Document" r:id="rId6" imgW="5270500" imgH="1117600" progId="Word.Document.12">
                  <p:embed/>
                </p:oleObj>
              </mc:Choice>
              <mc:Fallback>
                <p:oleObj name="Document" r:id="rId6" imgW="5270500" imgH="1117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16016" y="3645024"/>
                        <a:ext cx="52705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940152" y="1556792"/>
            <a:ext cx="3384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Average angular pixel density: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5868144" y="5229200"/>
            <a:ext cx="2888704" cy="1376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712110"/>
              </p:ext>
            </p:extLst>
          </p:nvPr>
        </p:nvGraphicFramePr>
        <p:xfrm>
          <a:off x="4644008" y="5373216"/>
          <a:ext cx="52705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" name="Document" r:id="rId8" imgW="5270500" imgH="1117600" progId="Word.Document.12">
                  <p:embed/>
                </p:oleObj>
              </mc:Choice>
              <mc:Fallback>
                <p:oleObj name="Document" r:id="rId8" imgW="5270500" imgH="1117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44008" y="5373216"/>
                        <a:ext cx="52705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2871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-2897"/>
            <a:ext cx="7770813" cy="1429871"/>
          </a:xfrm>
        </p:spPr>
        <p:txBody>
          <a:bodyPr/>
          <a:lstStyle/>
          <a:p>
            <a:r>
              <a:rPr lang="en-US" dirty="0" smtClean="0"/>
              <a:t>Temporal Super-Resolution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68761"/>
            <a:ext cx="8134671" cy="2664296"/>
          </a:xfrm>
        </p:spPr>
        <p:txBody>
          <a:bodyPr>
            <a:normAutofit/>
          </a:bodyPr>
          <a:lstStyle/>
          <a:p>
            <a:r>
              <a:rPr lang="en-US" dirty="0" smtClean="0"/>
              <a:t>In a HMD:</a:t>
            </a:r>
          </a:p>
          <a:p>
            <a:pPr lvl="1"/>
            <a:r>
              <a:rPr lang="en-US" dirty="0" smtClean="0"/>
              <a:t>Virtual objects move counter to head movement across the screen</a:t>
            </a:r>
          </a:p>
          <a:p>
            <a:pPr lvl="1"/>
            <a:r>
              <a:rPr lang="en-US" dirty="0" smtClean="0"/>
              <a:t>Moving objects are sampled at different points over time</a:t>
            </a:r>
          </a:p>
          <a:p>
            <a:pPr lvl="1"/>
            <a:r>
              <a:rPr lang="en-US" dirty="0" smtClean="0"/>
              <a:t>These details can be </a:t>
            </a:r>
            <a:r>
              <a:rPr lang="en-US" u="sng" dirty="0" smtClean="0"/>
              <a:t>smaller than the resolution of the screen</a:t>
            </a:r>
          </a:p>
          <a:p>
            <a:pPr lvl="1"/>
            <a:r>
              <a:rPr lang="en-US" dirty="0" smtClean="0"/>
              <a:t>This gives a </a:t>
            </a:r>
            <a:r>
              <a:rPr lang="en-US" u="sng" dirty="0" smtClean="0"/>
              <a:t>perceived higher resolution</a:t>
            </a:r>
            <a:r>
              <a:rPr lang="en-US" dirty="0" smtClean="0"/>
              <a:t> during head movement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31</a:t>
            </a:fld>
            <a:endParaRPr lang="en-AU"/>
          </a:p>
        </p:txBody>
      </p:sp>
      <p:pic>
        <p:nvPicPr>
          <p:cNvPr id="6" name="Picture 5" descr="TemporalSuperR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284984"/>
            <a:ext cx="6839777" cy="342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47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 </a:t>
            </a:r>
            <a:r>
              <a:rPr lang="en-US" dirty="0" err="1" smtClean="0"/>
              <a:t>vs</a:t>
            </a:r>
            <a:r>
              <a:rPr lang="en-US" dirty="0" smtClean="0"/>
              <a:t> HMD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32</a:t>
            </a:fld>
            <a:endParaRPr lang="en-AU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843673"/>
              </p:ext>
            </p:extLst>
          </p:nvPr>
        </p:nvGraphicFramePr>
        <p:xfrm>
          <a:off x="1524000" y="1397000"/>
          <a:ext cx="6096000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HMD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Body presence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motion sickness due to orientation tracking not required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High</a:t>
                      </a:r>
                      <a:r>
                        <a:rPr lang="en-US" baseline="0" dirty="0" smtClean="0"/>
                        <a:t> FOV (up to full human FOV)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Low FOR (depending on system)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High cost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Large space required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Multi-user</a:t>
                      </a:r>
                      <a:r>
                        <a:rPr lang="en-US" baseline="0" dirty="0" smtClean="0"/>
                        <a:t> interaction can be supported by single display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Body</a:t>
                      </a:r>
                      <a:r>
                        <a:rPr lang="en-US" baseline="0" dirty="0" smtClean="0"/>
                        <a:t> presence requires extra tracking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Motion sickness common in slow systems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Smaller FOV (~100°)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High FOR (completely immersive)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Low cost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Small space requirements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Multi-user interaction requires additional HMDs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1521" y="5661248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CAVE is typically considered the gold standard, but HMDs have become much more common over the last few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54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VR Special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Rendering VR environments must be fast (60-90Hz) and common graphical tricks break down.</a:t>
            </a:r>
          </a:p>
          <a:p>
            <a:r>
              <a:rPr lang="en-US" dirty="0" smtClean="0"/>
              <a:t>Special considerations need to be made for</a:t>
            </a:r>
          </a:p>
          <a:p>
            <a:pPr lvl="1"/>
            <a:r>
              <a:rPr lang="en-US" dirty="0" smtClean="0"/>
              <a:t>Level of detail of objects which can be inspected closely</a:t>
            </a:r>
          </a:p>
          <a:p>
            <a:pPr lvl="1"/>
            <a:r>
              <a:rPr lang="en-US" dirty="0" smtClean="0"/>
              <a:t>Normal mapping is less effective</a:t>
            </a:r>
            <a:endParaRPr lang="en-US" dirty="0"/>
          </a:p>
          <a:p>
            <a:pPr lvl="1"/>
            <a:r>
              <a:rPr lang="en-US" dirty="0" smtClean="0"/>
              <a:t>Anti-aliasing is vital for low resolution screens</a:t>
            </a:r>
          </a:p>
          <a:p>
            <a:pPr lvl="1"/>
            <a:r>
              <a:rPr lang="en-US" dirty="0" err="1" smtClean="0"/>
              <a:t>Optimisation</a:t>
            </a:r>
            <a:r>
              <a:rPr lang="en-US" dirty="0" smtClean="0"/>
              <a:t> and frame </a:t>
            </a:r>
            <a:r>
              <a:rPr lang="en-US" dirty="0"/>
              <a:t>t</a:t>
            </a:r>
            <a:r>
              <a:rPr lang="en-US" dirty="0" smtClean="0"/>
              <a:t>iming</a:t>
            </a:r>
          </a:p>
          <a:p>
            <a:pPr lvl="1"/>
            <a:r>
              <a:rPr lang="en-US" dirty="0" smtClean="0"/>
              <a:t>Interaction</a:t>
            </a:r>
          </a:p>
          <a:p>
            <a:pPr lvl="1"/>
            <a:r>
              <a:rPr lang="en-US" dirty="0" smtClean="0"/>
              <a:t>Comfortable viewing –</a:t>
            </a:r>
            <a:r>
              <a:rPr lang="en-US" dirty="0"/>
              <a:t> </a:t>
            </a:r>
            <a:r>
              <a:rPr lang="en-US" dirty="0" err="1" smtClean="0"/>
              <a:t>minimise</a:t>
            </a:r>
            <a:r>
              <a:rPr lang="en-US" dirty="0" smtClean="0"/>
              <a:t> virtual world movement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2765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Towards a Standard Platform for Consumer VR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1"/>
            <a:ext cx="5254352" cy="42570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Standard hardware trends emerging:</a:t>
            </a:r>
          </a:p>
          <a:p>
            <a:pPr lvl="1"/>
            <a:r>
              <a:rPr lang="en-US" dirty="0" smtClean="0"/>
              <a:t>Oculus Rift + Touch Controllers</a:t>
            </a:r>
          </a:p>
          <a:p>
            <a:pPr lvl="1"/>
            <a:r>
              <a:rPr lang="en-US" dirty="0" smtClean="0"/>
              <a:t>Vive + Wands</a:t>
            </a:r>
          </a:p>
          <a:p>
            <a:pPr lvl="1"/>
            <a:r>
              <a:rPr lang="en-US" dirty="0" smtClean="0"/>
              <a:t>PSVR + PS Move Controllers</a:t>
            </a:r>
          </a:p>
          <a:p>
            <a:pPr lvl="1"/>
            <a:r>
              <a:rPr lang="en-US" dirty="0" smtClean="0"/>
              <a:t>Windows Mixed Reality with Controllers</a:t>
            </a:r>
          </a:p>
          <a:p>
            <a:r>
              <a:rPr lang="en-US" dirty="0" smtClean="0"/>
              <a:t>Product categories:</a:t>
            </a:r>
          </a:p>
          <a:p>
            <a:pPr lvl="1"/>
            <a:r>
              <a:rPr lang="en-US" dirty="0" smtClean="0"/>
              <a:t>Tethered (to PC or console)</a:t>
            </a:r>
          </a:p>
          <a:p>
            <a:pPr lvl="1"/>
            <a:r>
              <a:rPr lang="en-US" dirty="0" smtClean="0"/>
              <a:t>Mobile Phone Powered (e.g. Samsung Gear VR, Google Daydream)</a:t>
            </a:r>
          </a:p>
          <a:p>
            <a:pPr lvl="1"/>
            <a:r>
              <a:rPr lang="en-US" dirty="0" smtClean="0"/>
              <a:t>Standalone – coming soon (e.g. Oculus </a:t>
            </a:r>
            <a:r>
              <a:rPr lang="en-US" dirty="0" smtClean="0"/>
              <a:t>Go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34</a:t>
            </a:fld>
            <a:endParaRPr lang="en-AU"/>
          </a:p>
        </p:txBody>
      </p:sp>
      <p:pic>
        <p:nvPicPr>
          <p:cNvPr id="7" name="Picture 6" descr="htc-vive-and-oculus-rift-total-syste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844824"/>
            <a:ext cx="3001067" cy="19319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4437112"/>
            <a:ext cx="2964384" cy="1976255"/>
          </a:xfrm>
          <a:prstGeom prst="rect">
            <a:avLst/>
          </a:prstGeom>
        </p:spPr>
      </p:pic>
      <p:pic>
        <p:nvPicPr>
          <p:cNvPr id="8" name="Picture 7" descr="psvrwithps4-1200x59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" t="12925" r="7840" b="17598"/>
          <a:stretch/>
        </p:blipFill>
        <p:spPr>
          <a:xfrm>
            <a:off x="6156176" y="3573016"/>
            <a:ext cx="2638326" cy="10801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40152" y="6413266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7F7F7F"/>
                </a:solidFill>
              </a:rPr>
              <a:t>Top to bottom: HTC Vive, Oculus Rift, PSVR, Windows MXR</a:t>
            </a:r>
            <a:endParaRPr 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995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Towards a Standard Software Platform for VR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1"/>
            <a:ext cx="4750296" cy="425702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Current platforms:</a:t>
            </a:r>
          </a:p>
          <a:p>
            <a:pPr lvl="1"/>
            <a:r>
              <a:rPr lang="en-US" dirty="0" smtClean="0"/>
              <a:t>Oculus Home </a:t>
            </a:r>
            <a:r>
              <a:rPr lang="en-US" sz="1400" dirty="0" smtClean="0"/>
              <a:t>– best for Rift and Touch Controllers, many exclusive games. Doesn’t officially support other headsets, but 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 party software exists (</a:t>
            </a:r>
            <a:r>
              <a:rPr lang="en-US" sz="1400" dirty="0" err="1" smtClean="0"/>
              <a:t>ReVive</a:t>
            </a:r>
            <a:r>
              <a:rPr lang="en-US" sz="1400" dirty="0" smtClean="0"/>
              <a:t>)</a:t>
            </a:r>
          </a:p>
          <a:p>
            <a:pPr lvl="1"/>
            <a:r>
              <a:rPr lang="en-US" dirty="0" err="1" smtClean="0"/>
              <a:t>SteamVR</a:t>
            </a:r>
            <a:r>
              <a:rPr lang="en-US" dirty="0" smtClean="0"/>
              <a:t> / </a:t>
            </a:r>
            <a:r>
              <a:rPr lang="en-US" dirty="0" err="1" smtClean="0"/>
              <a:t>OpenVR</a:t>
            </a:r>
            <a:r>
              <a:rPr lang="en-US" dirty="0" smtClean="0"/>
              <a:t> – </a:t>
            </a:r>
            <a:r>
              <a:rPr lang="en-US" sz="1300" dirty="0" smtClean="0"/>
              <a:t>best for Vive. Not actually OPEN – it is owned by steam and the code is not open source. However, it does support many different types of headsets, including </a:t>
            </a:r>
            <a:r>
              <a:rPr lang="en-US" sz="1300" dirty="0" smtClean="0"/>
              <a:t>Rift and Windows MR. </a:t>
            </a:r>
            <a:r>
              <a:rPr lang="en-US" sz="1300" dirty="0" smtClean="0"/>
              <a:t>Steam wants to maintain its monopoly on </a:t>
            </a:r>
            <a:r>
              <a:rPr lang="en-US" sz="1300" u="sng" dirty="0" smtClean="0"/>
              <a:t>software</a:t>
            </a:r>
          </a:p>
          <a:p>
            <a:pPr lvl="1"/>
            <a:r>
              <a:rPr lang="en-US" dirty="0" smtClean="0"/>
              <a:t>Windows Mixed reality platform</a:t>
            </a:r>
          </a:p>
          <a:p>
            <a:r>
              <a:rPr lang="en-US" dirty="0" smtClean="0"/>
              <a:t>We want a truly </a:t>
            </a:r>
            <a:r>
              <a:rPr lang="en-US" b="1" u="sng" dirty="0" smtClean="0"/>
              <a:t>open and impartia</a:t>
            </a:r>
            <a:r>
              <a:rPr lang="en-US" u="sng" dirty="0" smtClean="0"/>
              <a:t>l</a:t>
            </a:r>
            <a:r>
              <a:rPr lang="en-US" dirty="0" smtClean="0"/>
              <a:t> platform so that any hardware can work with any software platform</a:t>
            </a:r>
          </a:p>
          <a:p>
            <a:pPr lvl="1"/>
            <a:r>
              <a:rPr lang="en-US" dirty="0" smtClean="0"/>
              <a:t>Solution: </a:t>
            </a:r>
            <a:r>
              <a:rPr lang="en-US" dirty="0" err="1" smtClean="0">
                <a:hlinkClick r:id="rId2"/>
              </a:rPr>
              <a:t>OpenXR</a:t>
            </a:r>
            <a:endParaRPr lang="en-US" dirty="0" smtClean="0"/>
          </a:p>
          <a:p>
            <a:pPr marL="34925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35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204864"/>
            <a:ext cx="3463086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55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OpenXR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708920"/>
            <a:ext cx="3742184" cy="4257022"/>
          </a:xfrm>
        </p:spPr>
        <p:txBody>
          <a:bodyPr/>
          <a:lstStyle/>
          <a:p>
            <a:r>
              <a:rPr lang="en-US" dirty="0" smtClean="0"/>
              <a:t>Similar to OpenGL</a:t>
            </a:r>
          </a:p>
          <a:p>
            <a:r>
              <a:rPr lang="en-US" dirty="0" smtClean="0"/>
              <a:t>Also by </a:t>
            </a:r>
            <a:r>
              <a:rPr lang="en-US" dirty="0" err="1" smtClean="0"/>
              <a:t>Kronos</a:t>
            </a:r>
            <a:r>
              <a:rPr lang="en-US" dirty="0" smtClean="0"/>
              <a:t> Group</a:t>
            </a:r>
          </a:p>
          <a:p>
            <a:r>
              <a:rPr lang="en-US" dirty="0" smtClean="0"/>
              <a:t>Only at the beginning of implementation of the standard (as of Oct 2017)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36</a:t>
            </a:fld>
            <a:endParaRPr lang="en-AU"/>
          </a:p>
        </p:txBody>
      </p:sp>
      <p:pic>
        <p:nvPicPr>
          <p:cNvPr id="13" name="Picture 12" descr="2017-openxr-API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340768"/>
            <a:ext cx="4186148" cy="3923019"/>
          </a:xfrm>
          <a:prstGeom prst="rect">
            <a:avLst/>
          </a:prstGeom>
        </p:spPr>
      </p:pic>
      <p:pic>
        <p:nvPicPr>
          <p:cNvPr id="15" name="Picture 14" descr="2016-vr-graphic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5373216"/>
            <a:ext cx="3851920" cy="138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95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Software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4104" y="6356350"/>
            <a:ext cx="8466367" cy="365125"/>
          </a:xfrm>
        </p:spPr>
        <p:txBody>
          <a:bodyPr/>
          <a:lstStyle/>
          <a:p>
            <a:r>
              <a:rPr lang="en-AU" dirty="0" smtClean="0"/>
              <a:t>Left to right, top to bottom: </a:t>
            </a:r>
            <a:r>
              <a:rPr lang="en-AU" dirty="0" err="1" smtClean="0"/>
              <a:t>Robo</a:t>
            </a:r>
            <a:r>
              <a:rPr lang="en-AU" dirty="0" smtClean="0"/>
              <a:t> Recall, Chroma Lab, Wilson’s Heart, Brass Tactics, From Other Suns, Rec Room, Lone Echo/Echo Arena, Arizona Sunshine, Star Trek Bridge Crew</a:t>
            </a:r>
            <a:endParaRPr lang="en-AU" dirty="0"/>
          </a:p>
        </p:txBody>
      </p:sp>
      <p:pic>
        <p:nvPicPr>
          <p:cNvPr id="8" name="Picture 7" descr="Odin%2FHomeAssets%2FLocationSection%2Fscreenshots%2Fscreenshot1-tablet-min-1200x675-93386f70f9ba1a508cd44e0c877714103bc0a0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84784"/>
            <a:ext cx="2592288" cy="14581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7" y="3140968"/>
            <a:ext cx="2611038" cy="1448705"/>
          </a:xfrm>
          <a:prstGeom prst="rect">
            <a:avLst/>
          </a:prstGeom>
        </p:spPr>
      </p:pic>
      <p:pic>
        <p:nvPicPr>
          <p:cNvPr id="14" name="Picture 13" descr="chromalab_featu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484784"/>
            <a:ext cx="2600426" cy="1368152"/>
          </a:xfrm>
          <a:prstGeom prst="rect">
            <a:avLst/>
          </a:prstGeom>
        </p:spPr>
      </p:pic>
      <p:pic>
        <p:nvPicPr>
          <p:cNvPr id="15" name="Picture 14" descr="otherosnshed-e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9" y="3140968"/>
            <a:ext cx="2592288" cy="1457499"/>
          </a:xfrm>
          <a:prstGeom prst="rect">
            <a:avLst/>
          </a:prstGeom>
        </p:spPr>
      </p:pic>
      <p:pic>
        <p:nvPicPr>
          <p:cNvPr id="16" name="Picture 15" descr="Arizona-Sunshine-review-1-555x32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9" y="4797152"/>
            <a:ext cx="2592288" cy="1532019"/>
          </a:xfrm>
          <a:prstGeom prst="rect">
            <a:avLst/>
          </a:prstGeom>
        </p:spPr>
      </p:pic>
      <p:pic>
        <p:nvPicPr>
          <p:cNvPr id="17" name="Picture 16" descr="maxresdefault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475782"/>
            <a:ext cx="2448272" cy="1377153"/>
          </a:xfrm>
          <a:prstGeom prst="rect">
            <a:avLst/>
          </a:prstGeom>
        </p:spPr>
      </p:pic>
      <p:pic>
        <p:nvPicPr>
          <p:cNvPr id="18" name="Picture 17" descr="against-gravity-rec-room-group-shot-1024x576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140968"/>
            <a:ext cx="2592290" cy="14581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4168" y="4797152"/>
            <a:ext cx="2833102" cy="1512168"/>
          </a:xfrm>
          <a:prstGeom prst="rect">
            <a:avLst/>
          </a:prstGeom>
        </p:spPr>
      </p:pic>
      <p:pic>
        <p:nvPicPr>
          <p:cNvPr id="20" name="Picture 19" descr="echo-arena-featured-image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797152"/>
            <a:ext cx="2592288" cy="14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17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HMDs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1"/>
            <a:ext cx="4174231" cy="425702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Larger FOV / Higher resolution</a:t>
            </a:r>
          </a:p>
          <a:p>
            <a:r>
              <a:rPr lang="en-US" dirty="0" smtClean="0"/>
              <a:t>Eye Tracking</a:t>
            </a:r>
          </a:p>
          <a:p>
            <a:r>
              <a:rPr lang="en-US" dirty="0" err="1" smtClean="0"/>
              <a:t>Foveated</a:t>
            </a:r>
            <a:r>
              <a:rPr lang="en-US" dirty="0" smtClean="0"/>
              <a:t> Rendering</a:t>
            </a:r>
          </a:p>
          <a:p>
            <a:r>
              <a:rPr lang="en-US" dirty="0" smtClean="0"/>
              <a:t>Active Accommodation </a:t>
            </a:r>
          </a:p>
          <a:p>
            <a:r>
              <a:rPr lang="en-US" dirty="0" smtClean="0"/>
              <a:t>Inside out tracking</a:t>
            </a:r>
          </a:p>
          <a:p>
            <a:r>
              <a:rPr lang="en-US" dirty="0" smtClean="0"/>
              <a:t>Hand-tracking improvements</a:t>
            </a:r>
          </a:p>
          <a:p>
            <a:r>
              <a:rPr lang="en-US" dirty="0" smtClean="0"/>
              <a:t>Tethered </a:t>
            </a:r>
            <a:r>
              <a:rPr lang="en-US" dirty="0"/>
              <a:t>– E.g. Oculus “Half-Dome” </a:t>
            </a:r>
            <a:r>
              <a:rPr lang="en-US" dirty="0" smtClean="0"/>
              <a:t>Prototype </a:t>
            </a:r>
          </a:p>
          <a:p>
            <a:pPr lvl="2"/>
            <a:r>
              <a:rPr lang="en-US" sz="1300" dirty="0" smtClean="0"/>
              <a:t>(active accommodation, eye tracking, large 140 FOV with same form factor as Rift)</a:t>
            </a:r>
          </a:p>
          <a:p>
            <a:r>
              <a:rPr lang="en-US" dirty="0"/>
              <a:t>Mobile – E.g. Oculus “Santa Cruz” Prototype </a:t>
            </a:r>
          </a:p>
          <a:p>
            <a:pPr lvl="2"/>
            <a:r>
              <a:rPr lang="en-US" sz="1300" dirty="0"/>
              <a:t>(inside out tracking, similar to current tethered devices but no PC required</a:t>
            </a:r>
            <a:r>
              <a:rPr lang="en-US" sz="1300" dirty="0" smtClean="0"/>
              <a:t>)</a:t>
            </a:r>
            <a:endParaRPr lang="en-US" sz="13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38</a:t>
            </a:fld>
            <a:endParaRPr lang="en-AU"/>
          </a:p>
        </p:txBody>
      </p:sp>
      <p:pic>
        <p:nvPicPr>
          <p:cNvPr id="6" name="Picture 5" descr="Screen Shot 2018-08-28 at 11.00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365104"/>
            <a:ext cx="3672408" cy="19163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84168" y="6237312"/>
            <a:ext cx="1621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</a:rPr>
              <a:t>Oculus “Santa Cruz”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" name="Picture 7" descr="halfdo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484784"/>
            <a:ext cx="4211960" cy="23309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0152" y="3789040"/>
            <a:ext cx="153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</a:rPr>
              <a:t>Oculus “Half Dome”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466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Augmented Reality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Screen based – no head tracking / window-projection means objects look added in post production (e.g. </a:t>
            </a:r>
            <a:r>
              <a:rPr lang="en-US" dirty="0" err="1" smtClean="0"/>
              <a:t>ARkit</a:t>
            </a:r>
            <a:r>
              <a:rPr lang="en-US" dirty="0" smtClean="0"/>
              <a:t> from Apple, </a:t>
            </a:r>
            <a:r>
              <a:rPr lang="en-US" dirty="0" err="1" smtClean="0"/>
              <a:t>ARCore</a:t>
            </a:r>
            <a:r>
              <a:rPr lang="en-US" dirty="0" smtClean="0"/>
              <a:t> from Google) </a:t>
            </a:r>
          </a:p>
          <a:p>
            <a:r>
              <a:rPr lang="en-US" dirty="0" err="1" smtClean="0"/>
              <a:t>Passthrough</a:t>
            </a:r>
            <a:r>
              <a:rPr lang="en-US" dirty="0" smtClean="0"/>
              <a:t> to a VR headset – high latency, but can draw opacity and darkness</a:t>
            </a:r>
          </a:p>
          <a:p>
            <a:r>
              <a:rPr lang="en-US" dirty="0" err="1" smtClean="0"/>
              <a:t>Hololens</a:t>
            </a:r>
            <a:r>
              <a:rPr lang="en-US" dirty="0" smtClean="0"/>
              <a:t> / Magic Leap – overlay artificial images with real</a:t>
            </a:r>
          </a:p>
          <a:p>
            <a:r>
              <a:rPr lang="en-US" dirty="0" smtClean="0"/>
              <a:t>Challenges :</a:t>
            </a:r>
          </a:p>
          <a:p>
            <a:pPr lvl="1"/>
            <a:r>
              <a:rPr lang="en-US" dirty="0" smtClean="0"/>
              <a:t>Real time tracking and environment mapping </a:t>
            </a:r>
            <a:endParaRPr lang="en-US" dirty="0" smtClean="0"/>
          </a:p>
          <a:p>
            <a:pPr lvl="1"/>
            <a:r>
              <a:rPr lang="en-US" dirty="0" smtClean="0"/>
              <a:t>Drawing </a:t>
            </a:r>
            <a:r>
              <a:rPr lang="en-US" dirty="0" smtClean="0"/>
              <a:t>realistic objects (lighting matching environment, </a:t>
            </a:r>
            <a:r>
              <a:rPr lang="en-US" b="1" u="sng" dirty="0" smtClean="0"/>
              <a:t>drawing opacity and darkness</a:t>
            </a:r>
            <a:r>
              <a:rPr lang="en-US" dirty="0" smtClean="0"/>
              <a:t>, illuminating real objects with virtual light) 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Better specs needed for mass adoption – FOV, battery life, comfort, graphical power, mapping range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Interaction – comfortable, socially acceptable, efficient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Realistic accommodation cues 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(solved by Magic Leap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? Not yet!)</a:t>
            </a:r>
            <a:endParaRPr lang="en-US" dirty="0" smtClean="0">
              <a:solidFill>
                <a:srgbClr val="FFFFFF"/>
              </a:solidFill>
            </a:endParaRP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334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4</a:t>
            </a:fld>
            <a:endParaRPr lang="en-AU"/>
          </a:p>
        </p:txBody>
      </p:sp>
      <p:pic>
        <p:nvPicPr>
          <p:cNvPr id="6" name="Picture 5" descr="photo-le-cobaye-the-lawnmower-man-1992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2656"/>
            <a:ext cx="2677693" cy="34563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60648"/>
            <a:ext cx="3648587" cy="3645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4077072"/>
            <a:ext cx="3579890" cy="20136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504" y="5949280"/>
            <a:ext cx="20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Lawnmower Man</a:t>
            </a:r>
          </a:p>
          <a:p>
            <a:r>
              <a:rPr lang="en-US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The Matrix </a:t>
            </a:r>
            <a:endParaRPr lang="en-US" sz="12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Ready Player </a:t>
            </a:r>
            <a:r>
              <a:rPr lang="en-US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One</a:t>
            </a:r>
            <a:endParaRPr lang="en-US" sz="12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Sword Art </a:t>
            </a:r>
            <a:r>
              <a:rPr lang="en-US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Online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3861048"/>
            <a:ext cx="3419872" cy="213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23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40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48680"/>
            <a:ext cx="5552234" cy="2894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3573016"/>
            <a:ext cx="5459150" cy="30727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520" y="364502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Microsoft </a:t>
            </a:r>
            <a:r>
              <a:rPr lang="en-US" dirty="0" err="1" smtClean="0"/>
              <a:t>Hololens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08304" y="306896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Magic Leap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65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Audio in Virtual Reality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41</a:t>
            </a:fld>
            <a:endParaRPr lang="en-AU"/>
          </a:p>
        </p:txBody>
      </p:sp>
      <p:pic>
        <p:nvPicPr>
          <p:cNvPr id="3" name="Picture 2" descr="oculus-rift-e3-2015-1677-01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41"/>
          <a:stretch/>
        </p:blipFill>
        <p:spPr>
          <a:xfrm>
            <a:off x="2411760" y="1628800"/>
            <a:ext cx="4320162" cy="466662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354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Audio Perception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9" y="1484784"/>
            <a:ext cx="5472608" cy="4176464"/>
          </a:xfrm>
        </p:spPr>
        <p:txBody>
          <a:bodyPr>
            <a:normAutofit/>
          </a:bodyPr>
          <a:lstStyle/>
          <a:p>
            <a:r>
              <a:rPr lang="en-US" dirty="0" smtClean="0"/>
              <a:t>Sound is a pressure wave in the air</a:t>
            </a:r>
          </a:p>
          <a:p>
            <a:r>
              <a:rPr lang="en-US" dirty="0" smtClean="0"/>
              <a:t>Air vibrates the </a:t>
            </a:r>
            <a:r>
              <a:rPr lang="en-US" b="1" u="sng" dirty="0" smtClean="0"/>
              <a:t>tympanic membrane</a:t>
            </a:r>
            <a:r>
              <a:rPr lang="en-US" dirty="0" smtClean="0"/>
              <a:t>, or ear drum, a membrane across the ear canal</a:t>
            </a:r>
          </a:p>
          <a:p>
            <a:r>
              <a:rPr lang="en-US" dirty="0" smtClean="0"/>
              <a:t>The vibrations are transmitted through three small bones to the </a:t>
            </a:r>
            <a:r>
              <a:rPr lang="en-US" b="1" u="sng" dirty="0" smtClean="0"/>
              <a:t>cochlea</a:t>
            </a:r>
            <a:r>
              <a:rPr lang="en-US" dirty="0" smtClean="0"/>
              <a:t> </a:t>
            </a:r>
          </a:p>
          <a:p>
            <a:r>
              <a:rPr lang="en-US" dirty="0"/>
              <a:t>T</a:t>
            </a:r>
            <a:r>
              <a:rPr lang="en-US" dirty="0" smtClean="0"/>
              <a:t>he bones perform impedance matching between air a fluid media by increasing pressure</a:t>
            </a:r>
          </a:p>
          <a:p>
            <a:endParaRPr lang="en-US" dirty="0" smtClean="0"/>
          </a:p>
          <a:p>
            <a:endParaRPr lang="en-US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5537" y="6021288"/>
            <a:ext cx="5904656" cy="700187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  <a:effectLst/>
              </a:rPr>
              <a:t>Mather, G. (2009). </a:t>
            </a:r>
            <a:r>
              <a:rPr lang="en-US" i="1" dirty="0">
                <a:solidFill>
                  <a:srgbClr val="7F7F7F"/>
                </a:solidFill>
                <a:effectLst/>
              </a:rPr>
              <a:t>Foundations of sensation and perception</a:t>
            </a:r>
            <a:r>
              <a:rPr lang="en-US" dirty="0">
                <a:solidFill>
                  <a:srgbClr val="7F7F7F"/>
                </a:solidFill>
                <a:effectLst/>
              </a:rPr>
              <a:t> (2nd ed., Vol. 10). Psychology Press. Retrieved from http://tandfbis.s3.amazonaws.com/</a:t>
            </a:r>
            <a:r>
              <a:rPr lang="en-US" dirty="0" err="1">
                <a:solidFill>
                  <a:srgbClr val="7F7F7F"/>
                </a:solidFill>
                <a:effectLst/>
              </a:rPr>
              <a:t>rt</a:t>
            </a:r>
            <a:r>
              <a:rPr lang="en-US" dirty="0">
                <a:solidFill>
                  <a:srgbClr val="7F7F7F"/>
                </a:solidFill>
                <a:effectLst/>
              </a:rPr>
              <a:t>-media/</a:t>
            </a:r>
            <a:r>
              <a:rPr lang="en-US" dirty="0" err="1">
                <a:solidFill>
                  <a:srgbClr val="7F7F7F"/>
                </a:solidFill>
                <a:effectLst/>
              </a:rPr>
              <a:t>pp</a:t>
            </a:r>
            <a:r>
              <a:rPr lang="en-US" dirty="0">
                <a:solidFill>
                  <a:srgbClr val="7F7F7F"/>
                </a:solidFill>
                <a:effectLst/>
              </a:rPr>
              <a:t>/common/sample-chapters/9781841696997.pdf</a:t>
            </a:r>
          </a:p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42</a:t>
            </a:fld>
            <a:endParaRPr lang="en-AU"/>
          </a:p>
        </p:txBody>
      </p:sp>
      <p:pic>
        <p:nvPicPr>
          <p:cNvPr id="6" name="Picture 5" descr="ea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08"/>
          <a:stretch/>
        </p:blipFill>
        <p:spPr>
          <a:xfrm rot="16200000">
            <a:off x="6180350" y="1244588"/>
            <a:ext cx="2786111" cy="2834456"/>
          </a:xfrm>
          <a:prstGeom prst="rect">
            <a:avLst/>
          </a:prstGeom>
        </p:spPr>
      </p:pic>
      <p:pic>
        <p:nvPicPr>
          <p:cNvPr id="7" name="Picture 6" descr="ea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0" t="70538"/>
          <a:stretch/>
        </p:blipFill>
        <p:spPr>
          <a:xfrm rot="16200000">
            <a:off x="6318969" y="4058296"/>
            <a:ext cx="2825026" cy="243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36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700808"/>
            <a:ext cx="4966320" cy="425702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Consists of several fluid-filled cavities</a:t>
            </a:r>
          </a:p>
          <a:p>
            <a:r>
              <a:rPr lang="en-US" b="1" u="sng" dirty="0" smtClean="0"/>
              <a:t>Cochlea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Senses sound</a:t>
            </a:r>
          </a:p>
          <a:p>
            <a:pPr lvl="1"/>
            <a:r>
              <a:rPr lang="en-US" dirty="0" smtClean="0"/>
              <a:t>Coiled tube</a:t>
            </a:r>
          </a:p>
          <a:p>
            <a:r>
              <a:rPr lang="en-US" b="1" u="sng" dirty="0" smtClean="0"/>
              <a:t>Semicircular canals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3 orthogonal looped canals</a:t>
            </a:r>
          </a:p>
          <a:p>
            <a:r>
              <a:rPr lang="en-US" b="1" u="sng" dirty="0" err="1" smtClean="0"/>
              <a:t>Otolith</a:t>
            </a:r>
            <a:r>
              <a:rPr lang="en-US" b="1" u="sng" dirty="0" smtClean="0"/>
              <a:t> organs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Contain hairs for sensing motion</a:t>
            </a:r>
          </a:p>
          <a:p>
            <a:pPr lvl="1"/>
            <a:r>
              <a:rPr lang="en-US" dirty="0" smtClean="0"/>
              <a:t>One organ for angular velocity attached to Semicircular canals</a:t>
            </a:r>
          </a:p>
          <a:p>
            <a:pPr lvl="1"/>
            <a:r>
              <a:rPr lang="en-US" dirty="0" smtClean="0"/>
              <a:t>One for linear acceleration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43</a:t>
            </a:fld>
            <a:endParaRPr lang="en-AU"/>
          </a:p>
        </p:txBody>
      </p:sp>
      <p:pic>
        <p:nvPicPr>
          <p:cNvPr id="7" name="Picture 6" descr="innerea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4" b="14511"/>
          <a:stretch/>
        </p:blipFill>
        <p:spPr>
          <a:xfrm>
            <a:off x="5675017" y="2048932"/>
            <a:ext cx="3440796" cy="3454401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/>
        </p:nvSpPr>
        <p:spPr>
          <a:xfrm>
            <a:off x="395537" y="6021288"/>
            <a:ext cx="5904656" cy="7001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A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7F7F7F"/>
                </a:solidFill>
                <a:effectLst/>
              </a:rPr>
              <a:t>Mather, G. (2009). </a:t>
            </a:r>
            <a:r>
              <a:rPr lang="en-US" i="1" smtClean="0">
                <a:solidFill>
                  <a:srgbClr val="7F7F7F"/>
                </a:solidFill>
                <a:effectLst/>
              </a:rPr>
              <a:t>Foundations of sensation and perception</a:t>
            </a:r>
            <a:r>
              <a:rPr lang="en-US" smtClean="0">
                <a:solidFill>
                  <a:srgbClr val="7F7F7F"/>
                </a:solidFill>
                <a:effectLst/>
              </a:rPr>
              <a:t> (2nd ed., Vol. 10). Psychology Press. Retrieved from http://tandfbis.s3.amazonaws.com/rt-media/pp/common/sample-chapters/9781841696997.pdf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6417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Cochlea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700808"/>
            <a:ext cx="4678287" cy="425702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Bones connect to the Cochlea at the </a:t>
            </a:r>
            <a:r>
              <a:rPr lang="en-US" b="1" u="sng" dirty="0" smtClean="0"/>
              <a:t>oval window</a:t>
            </a:r>
            <a:endParaRPr lang="en-US" dirty="0" smtClean="0"/>
          </a:p>
          <a:p>
            <a:r>
              <a:rPr lang="en-US" dirty="0" smtClean="0"/>
              <a:t>Uncoiled, the Cochlea is actually two parallel tubes connected at the end opposite to the oval window</a:t>
            </a:r>
          </a:p>
          <a:p>
            <a:r>
              <a:rPr lang="en-US" dirty="0" smtClean="0"/>
              <a:t>The membrane between the two tubes is called the </a:t>
            </a:r>
            <a:r>
              <a:rPr lang="en-US" b="1" u="sng" dirty="0" smtClean="0"/>
              <a:t>Basilar membrane</a:t>
            </a:r>
            <a:endParaRPr lang="en-US" u="sng" dirty="0" smtClean="0"/>
          </a:p>
          <a:p>
            <a:r>
              <a:rPr lang="en-US" dirty="0" smtClean="0"/>
              <a:t>Sound produces waves in the Basilar membrane</a:t>
            </a:r>
          </a:p>
          <a:p>
            <a:r>
              <a:rPr lang="en-US" dirty="0" smtClean="0"/>
              <a:t>Varying stiffness of the Basilar membrane means different frequency waves peak in amplitude at different points along the membrane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44</a:t>
            </a:fld>
            <a:endParaRPr lang="en-AU"/>
          </a:p>
        </p:txBody>
      </p:sp>
      <p:pic>
        <p:nvPicPr>
          <p:cNvPr id="6" name="Picture 5" descr="basalmembran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0" b="14325"/>
          <a:stretch/>
        </p:blipFill>
        <p:spPr>
          <a:xfrm>
            <a:off x="5292080" y="1964266"/>
            <a:ext cx="3695218" cy="3784601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395537" y="6021288"/>
            <a:ext cx="5904656" cy="7001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A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7F7F7F"/>
                </a:solidFill>
                <a:effectLst/>
              </a:rPr>
              <a:t>Mather, G. (2009). </a:t>
            </a:r>
            <a:r>
              <a:rPr lang="en-US" i="1" smtClean="0">
                <a:solidFill>
                  <a:srgbClr val="7F7F7F"/>
                </a:solidFill>
                <a:effectLst/>
              </a:rPr>
              <a:t>Foundations of sensation and perception</a:t>
            </a:r>
            <a:r>
              <a:rPr lang="en-US" smtClean="0">
                <a:solidFill>
                  <a:srgbClr val="7F7F7F"/>
                </a:solidFill>
                <a:effectLst/>
              </a:rPr>
              <a:t> (2nd ed., Vol. 10). Psychology Press. Retrieved from http://tandfbis.s3.amazonaws.com/rt-media/pp/common/sample-chapters/9781841696997.pdf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8315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Perception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1"/>
            <a:ext cx="3886200" cy="4257022"/>
          </a:xfrm>
        </p:spPr>
        <p:txBody>
          <a:bodyPr/>
          <a:lstStyle/>
          <a:p>
            <a:r>
              <a:rPr lang="en-US" dirty="0" smtClean="0"/>
              <a:t>Hairs in the Basilar membrane then sense the sound </a:t>
            </a:r>
          </a:p>
          <a:p>
            <a:r>
              <a:rPr lang="en-US" b="1" u="sng" dirty="0" smtClean="0"/>
              <a:t>Sound frequency</a:t>
            </a:r>
            <a:r>
              <a:rPr lang="en-US" dirty="0" smtClean="0"/>
              <a:t> is distinguished based on where in the membrane the sound resonates</a:t>
            </a:r>
          </a:p>
          <a:p>
            <a:r>
              <a:rPr lang="en-US" dirty="0" smtClean="0"/>
              <a:t>Effectively performs a (pseudo-) Fourier transform!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45</a:t>
            </a:fld>
            <a:endParaRPr lang="en-AU"/>
          </a:p>
        </p:txBody>
      </p:sp>
      <p:pic>
        <p:nvPicPr>
          <p:cNvPr id="6" name="Picture 5" descr="cochlea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6" b="22896"/>
          <a:stretch/>
        </p:blipFill>
        <p:spPr>
          <a:xfrm>
            <a:off x="4788024" y="2204864"/>
            <a:ext cx="4248472" cy="3192923"/>
          </a:xfrm>
          <a:prstGeom prst="rect">
            <a:avLst/>
          </a:prstGeom>
        </p:spPr>
      </p:pic>
      <p:sp>
        <p:nvSpPr>
          <p:cNvPr id="7" name="Footer Placeholder 3"/>
          <p:cNvSpPr txBox="1">
            <a:spLocks/>
          </p:cNvSpPr>
          <p:nvPr/>
        </p:nvSpPr>
        <p:spPr>
          <a:xfrm>
            <a:off x="395537" y="6021288"/>
            <a:ext cx="5904656" cy="7001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A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7F7F7F"/>
                </a:solidFill>
                <a:effectLst/>
              </a:rPr>
              <a:t>Mather, G. (2009). </a:t>
            </a:r>
            <a:r>
              <a:rPr lang="en-US" i="1" smtClean="0">
                <a:solidFill>
                  <a:srgbClr val="7F7F7F"/>
                </a:solidFill>
                <a:effectLst/>
              </a:rPr>
              <a:t>Foundations of sensation and perception</a:t>
            </a:r>
            <a:r>
              <a:rPr lang="en-US" smtClean="0">
                <a:solidFill>
                  <a:srgbClr val="7F7F7F"/>
                </a:solidFill>
                <a:effectLst/>
              </a:rPr>
              <a:t> (2nd ed., Vol. 10). Psychology Press. Retrieved from http://tandfbis.s3.amazonaws.com/rt-media/pp/common/sample-chapters/9781841696997.pdf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93829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</a:t>
            </a:r>
            <a:r>
              <a:rPr lang="en-US" dirty="0" err="1" smtClean="0"/>
              <a:t>Localisation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844824"/>
            <a:ext cx="7918648" cy="4257022"/>
          </a:xfrm>
        </p:spPr>
        <p:txBody>
          <a:bodyPr>
            <a:normAutofit/>
          </a:bodyPr>
          <a:lstStyle/>
          <a:p>
            <a:r>
              <a:rPr lang="en-US" dirty="0" err="1" smtClean="0"/>
              <a:t>Interaural</a:t>
            </a:r>
            <a:r>
              <a:rPr lang="en-US" dirty="0" smtClean="0"/>
              <a:t> differences distinguish the horizontal plane:</a:t>
            </a:r>
          </a:p>
          <a:p>
            <a:pPr lvl="1"/>
            <a:r>
              <a:rPr lang="en-US" dirty="0" smtClean="0"/>
              <a:t>Time of arrival difference</a:t>
            </a:r>
          </a:p>
          <a:p>
            <a:pPr lvl="1"/>
            <a:r>
              <a:rPr lang="en-US" dirty="0" smtClean="0"/>
              <a:t>Sound magnitude difference</a:t>
            </a:r>
          </a:p>
          <a:p>
            <a:r>
              <a:rPr lang="en-US" dirty="0" smtClean="0"/>
              <a:t>Changes with head movement can distinguish 3D location</a:t>
            </a:r>
          </a:p>
          <a:p>
            <a:r>
              <a:rPr lang="en-US" dirty="0" smtClean="0"/>
              <a:t>Without head movement, 3D </a:t>
            </a:r>
            <a:r>
              <a:rPr lang="en-US" dirty="0" err="1" smtClean="0"/>
              <a:t>localisation</a:t>
            </a:r>
            <a:r>
              <a:rPr lang="en-US" dirty="0" smtClean="0"/>
              <a:t> still very good due to reflection, refraction and attenuation by:</a:t>
            </a:r>
          </a:p>
          <a:p>
            <a:pPr lvl="1"/>
            <a:r>
              <a:rPr lang="en-US" dirty="0" smtClean="0"/>
              <a:t>Outer ear</a:t>
            </a:r>
          </a:p>
          <a:p>
            <a:pPr lvl="1"/>
            <a:r>
              <a:rPr lang="en-US" dirty="0" smtClean="0"/>
              <a:t>Head and shoulders</a:t>
            </a:r>
          </a:p>
          <a:p>
            <a:pPr lvl="1"/>
            <a:r>
              <a:rPr lang="en-US" dirty="0" smtClean="0"/>
              <a:t>Environment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4074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to Audio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1"/>
            <a:ext cx="4174231" cy="425702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Headphones:</a:t>
            </a:r>
          </a:p>
          <a:p>
            <a:pPr lvl="1"/>
            <a:r>
              <a:rPr lang="en-US" dirty="0" smtClean="0"/>
              <a:t>Two speakers close to ears, worn on head</a:t>
            </a:r>
          </a:p>
          <a:p>
            <a:pPr lvl="1"/>
            <a:r>
              <a:rPr lang="en-US" b="1" u="sng" dirty="0" smtClean="0"/>
              <a:t>Advantages</a:t>
            </a:r>
            <a:r>
              <a:rPr lang="en-US" dirty="0" smtClean="0"/>
              <a:t>: with head tracking, very immersive 3D audio can be synthesized, easy set up, cheap</a:t>
            </a:r>
            <a:endParaRPr lang="en-US" dirty="0"/>
          </a:p>
          <a:p>
            <a:pPr lvl="1"/>
            <a:r>
              <a:rPr lang="en-US" b="1" u="sng" dirty="0" smtClean="0"/>
              <a:t>Disadvantage</a:t>
            </a:r>
            <a:r>
              <a:rPr lang="en-US" dirty="0" smtClean="0"/>
              <a:t>: requires user to wear them, single user, blocks out real world (depending on design e.g. bone conduction headphones)</a:t>
            </a:r>
          </a:p>
          <a:p>
            <a:r>
              <a:rPr lang="en-US" dirty="0" smtClean="0"/>
              <a:t>Speakers:</a:t>
            </a:r>
          </a:p>
          <a:p>
            <a:pPr lvl="1"/>
            <a:r>
              <a:rPr lang="en-US" dirty="0" smtClean="0"/>
              <a:t>One or more speakers fixed in the environment</a:t>
            </a:r>
          </a:p>
          <a:p>
            <a:pPr lvl="1"/>
            <a:r>
              <a:rPr lang="en-US" b="1" u="sng" dirty="0" smtClean="0"/>
              <a:t>Advantages</a:t>
            </a:r>
            <a:r>
              <a:rPr lang="en-US" dirty="0" smtClean="0"/>
              <a:t>: does not contact user, multi-user</a:t>
            </a:r>
          </a:p>
          <a:p>
            <a:pPr lvl="1"/>
            <a:r>
              <a:rPr lang="en-US" b="1" u="sng" dirty="0" smtClean="0"/>
              <a:t>Disadvantages</a:t>
            </a:r>
            <a:r>
              <a:rPr lang="en-US" dirty="0" smtClean="0"/>
              <a:t>: sound field synthesis needed for immersive 3D audio – many speakers required with complex set up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47</a:t>
            </a:fld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4293096"/>
            <a:ext cx="3890640" cy="1706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916832"/>
            <a:ext cx="4139952" cy="187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02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Problem 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Sonification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Sounds within games usually pre-recorded and produced by Foley artist</a:t>
            </a:r>
          </a:p>
          <a:p>
            <a:pPr lvl="1"/>
            <a:r>
              <a:rPr lang="en-US" dirty="0" smtClean="0"/>
              <a:t>Can we synthesize realistic sounds in real time?</a:t>
            </a:r>
          </a:p>
          <a:p>
            <a:r>
              <a:rPr lang="en-US" dirty="0" smtClean="0"/>
              <a:t>Propagation:</a:t>
            </a:r>
          </a:p>
          <a:p>
            <a:pPr lvl="1"/>
            <a:r>
              <a:rPr lang="en-US" dirty="0" smtClean="0"/>
              <a:t>Sound waves propagate much like light, with reflection, refraction, diffraction, interference and attenuation</a:t>
            </a:r>
          </a:p>
          <a:p>
            <a:pPr lvl="1"/>
            <a:r>
              <a:rPr lang="en-US" dirty="0" smtClean="0"/>
              <a:t>Can we link sounds to the virtual environment realistically?</a:t>
            </a:r>
          </a:p>
          <a:p>
            <a:r>
              <a:rPr lang="en-US" dirty="0" err="1" smtClean="0"/>
              <a:t>Spatialisation</a:t>
            </a:r>
            <a:endParaRPr lang="en-US" dirty="0" smtClean="0"/>
          </a:p>
          <a:p>
            <a:pPr lvl="1"/>
            <a:r>
              <a:rPr lang="en-US" dirty="0" smtClean="0"/>
              <a:t>Assuming we have a computed the local sound field as above, how do we display this with the available hardware?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7745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Sonification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412776"/>
            <a:ext cx="7630616" cy="266429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Typically involves pre-computing the object deformation frequency modes using </a:t>
            </a:r>
            <a:r>
              <a:rPr lang="en-US" b="1" u="sng" dirty="0" smtClean="0"/>
              <a:t>Finite Element Method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Mesh is decomposed into many simple volume ‘elements’</a:t>
            </a:r>
          </a:p>
          <a:p>
            <a:pPr lvl="1"/>
            <a:r>
              <a:rPr lang="en-US" dirty="0" smtClean="0"/>
              <a:t>Large set of simultaneous PDEs is solved for deformation modes</a:t>
            </a:r>
          </a:p>
          <a:p>
            <a:pPr lvl="1"/>
            <a:r>
              <a:rPr lang="en-US" dirty="0" smtClean="0"/>
              <a:t>Final sound depends on material parameters, geometry and rigid body forces </a:t>
            </a:r>
          </a:p>
          <a:p>
            <a:r>
              <a:rPr lang="en-US" dirty="0" smtClean="0">
                <a:hlinkClick r:id="rId2"/>
              </a:rPr>
              <a:t>Example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3"/>
              </a:rPr>
              <a:t>Example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Example</a:t>
            </a:r>
            <a:endParaRPr lang="en-US" dirty="0"/>
          </a:p>
          <a:p>
            <a:pPr lvl="1"/>
            <a:endParaRPr lang="en-US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49</a:t>
            </a:fld>
            <a:endParaRPr lang="en-AU"/>
          </a:p>
        </p:txBody>
      </p:sp>
      <p:pic>
        <p:nvPicPr>
          <p:cNvPr id="7" name="Picture 6" descr="Screen Shot 2016-10-08 at 5.20.1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21088"/>
            <a:ext cx="4741462" cy="2143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096" y="3356992"/>
            <a:ext cx="3548492" cy="32428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35696" y="2564904"/>
            <a:ext cx="331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7F7F7F"/>
                </a:solidFill>
              </a:rPr>
              <a:t>(2002) O’Brien, J. F., </a:t>
            </a:r>
            <a:r>
              <a:rPr lang="en-US" sz="800" dirty="0" err="1" smtClean="0">
                <a:solidFill>
                  <a:srgbClr val="7F7F7F"/>
                </a:solidFill>
              </a:rPr>
              <a:t>Shen</a:t>
            </a:r>
            <a:r>
              <a:rPr lang="en-US" sz="800" dirty="0" smtClean="0">
                <a:solidFill>
                  <a:srgbClr val="7F7F7F"/>
                </a:solidFill>
              </a:rPr>
              <a:t>, C., &amp; </a:t>
            </a:r>
            <a:r>
              <a:rPr lang="en-US" sz="800" dirty="0" err="1" smtClean="0">
                <a:solidFill>
                  <a:srgbClr val="7F7F7F"/>
                </a:solidFill>
              </a:rPr>
              <a:t>Gatchalian</a:t>
            </a:r>
            <a:r>
              <a:rPr lang="en-US" sz="800" dirty="0" smtClean="0">
                <a:solidFill>
                  <a:srgbClr val="7F7F7F"/>
                </a:solidFill>
              </a:rPr>
              <a:t>, C. M. (2002). Synthesizing sounds from rigid-body simulations. In </a:t>
            </a:r>
            <a:r>
              <a:rPr lang="en-US" sz="800" i="1" dirty="0" smtClean="0">
                <a:solidFill>
                  <a:srgbClr val="7F7F7F"/>
                </a:solidFill>
              </a:rPr>
              <a:t>Proceedings of the 2002 ACM SIGGRAPH/</a:t>
            </a:r>
            <a:r>
              <a:rPr lang="en-US" sz="800" i="1" dirty="0" err="1" smtClean="0">
                <a:solidFill>
                  <a:srgbClr val="7F7F7F"/>
                </a:solidFill>
              </a:rPr>
              <a:t>Eurographics</a:t>
            </a:r>
            <a:r>
              <a:rPr lang="en-US" sz="800" i="1" dirty="0" smtClean="0">
                <a:solidFill>
                  <a:srgbClr val="7F7F7F"/>
                </a:solidFill>
              </a:rPr>
              <a:t> symposium on Computer animation</a:t>
            </a:r>
            <a:r>
              <a:rPr lang="en-US" sz="800" dirty="0" smtClean="0">
                <a:solidFill>
                  <a:srgbClr val="7F7F7F"/>
                </a:solidFill>
              </a:rPr>
              <a:t> (pp. 175–181). ACM.</a:t>
            </a:r>
          </a:p>
          <a:p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35696" y="3140968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rgbClr val="7F7F7F"/>
                </a:solidFill>
              </a:rPr>
              <a:t>Zheng</a:t>
            </a:r>
            <a:r>
              <a:rPr lang="en-US" sz="800" dirty="0">
                <a:solidFill>
                  <a:srgbClr val="7F7F7F"/>
                </a:solidFill>
              </a:rPr>
              <a:t>, C., &amp; James, D. L. (2010). Rigid-body fracture sound with </a:t>
            </a:r>
            <a:r>
              <a:rPr lang="en-US" sz="800" dirty="0" err="1">
                <a:solidFill>
                  <a:srgbClr val="7F7F7F"/>
                </a:solidFill>
              </a:rPr>
              <a:t>precomputed</a:t>
            </a:r>
            <a:r>
              <a:rPr lang="en-US" sz="800" dirty="0">
                <a:solidFill>
                  <a:srgbClr val="7F7F7F"/>
                </a:solidFill>
              </a:rPr>
              <a:t> </a:t>
            </a:r>
            <a:r>
              <a:rPr lang="en-US" sz="800" dirty="0" err="1">
                <a:solidFill>
                  <a:srgbClr val="7F7F7F"/>
                </a:solidFill>
              </a:rPr>
              <a:t>soundbanks</a:t>
            </a:r>
            <a:r>
              <a:rPr lang="en-US" sz="800" dirty="0">
                <a:solidFill>
                  <a:srgbClr val="7F7F7F"/>
                </a:solidFill>
              </a:rPr>
              <a:t>. In </a:t>
            </a:r>
            <a:r>
              <a:rPr lang="en-US" sz="800" i="1" dirty="0">
                <a:solidFill>
                  <a:srgbClr val="7F7F7F"/>
                </a:solidFill>
              </a:rPr>
              <a:t>ACM Transactions on Graphics (TOG)</a:t>
            </a:r>
            <a:r>
              <a:rPr lang="en-US" sz="800" dirty="0">
                <a:solidFill>
                  <a:srgbClr val="7F7F7F"/>
                </a:solidFill>
              </a:rPr>
              <a:t> (Vol. 29, p. 69). ACM.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7704" y="3645024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rgbClr val="7F7F7F"/>
                </a:solidFill>
              </a:rPr>
              <a:t>Cirio</a:t>
            </a:r>
            <a:r>
              <a:rPr lang="en-US" sz="800" dirty="0">
                <a:solidFill>
                  <a:srgbClr val="7F7F7F"/>
                </a:solidFill>
              </a:rPr>
              <a:t>, G., Li, D., </a:t>
            </a:r>
            <a:r>
              <a:rPr lang="en-US" sz="800" dirty="0" err="1">
                <a:solidFill>
                  <a:srgbClr val="7F7F7F"/>
                </a:solidFill>
              </a:rPr>
              <a:t>Grinspun</a:t>
            </a:r>
            <a:r>
              <a:rPr lang="en-US" sz="800" dirty="0">
                <a:solidFill>
                  <a:srgbClr val="7F7F7F"/>
                </a:solidFill>
              </a:rPr>
              <a:t>, E., </a:t>
            </a:r>
            <a:r>
              <a:rPr lang="en-US" sz="800" dirty="0" err="1">
                <a:solidFill>
                  <a:srgbClr val="7F7F7F"/>
                </a:solidFill>
              </a:rPr>
              <a:t>Otaduy</a:t>
            </a:r>
            <a:r>
              <a:rPr lang="en-US" sz="800" dirty="0">
                <a:solidFill>
                  <a:srgbClr val="7F7F7F"/>
                </a:solidFill>
              </a:rPr>
              <a:t>, M. A., &amp; </a:t>
            </a:r>
            <a:r>
              <a:rPr lang="en-US" sz="800" dirty="0" err="1">
                <a:solidFill>
                  <a:srgbClr val="7F7F7F"/>
                </a:solidFill>
              </a:rPr>
              <a:t>Zheng</a:t>
            </a:r>
            <a:r>
              <a:rPr lang="en-US" sz="800" dirty="0">
                <a:solidFill>
                  <a:srgbClr val="7F7F7F"/>
                </a:solidFill>
              </a:rPr>
              <a:t>, C. (2016). Crumpling sound synthesis. ACM Transactions on Graphics (TOG), 35(6), 181.</a:t>
            </a:r>
          </a:p>
        </p:txBody>
      </p:sp>
    </p:spTree>
    <p:extLst>
      <p:ext uri="{BB962C8B-B14F-4D97-AF65-F5344CB8AC3E}">
        <p14:creationId xmlns:p14="http://schemas.microsoft.com/office/powerpoint/2010/main" val="3094476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8955" r="16585" b="16636"/>
          <a:stretch/>
        </p:blipFill>
        <p:spPr>
          <a:xfrm>
            <a:off x="5004048" y="3789040"/>
            <a:ext cx="4032448" cy="244451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5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6632"/>
            <a:ext cx="3714915" cy="2088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-15558"/>
            <a:ext cx="3372091" cy="2647979"/>
          </a:xfrm>
          <a:prstGeom prst="rect">
            <a:avLst/>
          </a:prstGeom>
        </p:spPr>
      </p:pic>
      <p:pic>
        <p:nvPicPr>
          <p:cNvPr id="7" name="Picture 6" descr="Leap_Motion_Orion_Blocks_Demo_Arm_HUD.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509120"/>
            <a:ext cx="3024336" cy="1701189"/>
          </a:xfrm>
          <a:prstGeom prst="rect">
            <a:avLst/>
          </a:prstGeom>
        </p:spPr>
      </p:pic>
      <p:pic>
        <p:nvPicPr>
          <p:cNvPr id="10" name="Picture 9" descr="static1.squarespac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420888"/>
            <a:ext cx="3352223" cy="18839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1520" y="6204373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Oculus Rift</a:t>
            </a:r>
          </a:p>
          <a:p>
            <a:r>
              <a:rPr lang="en-US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HTC Vive + Fantastic Contraption</a:t>
            </a:r>
            <a:endParaRPr lang="en-US" sz="12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Leap Motion, Blocks Demo</a:t>
            </a:r>
            <a:endParaRPr lang="en-US" sz="12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9912" y="9552"/>
            <a:ext cx="3419871" cy="25649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20072" y="6211669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Infinadeck</a:t>
            </a:r>
            <a:r>
              <a:rPr lang="en-US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Virtuix</a:t>
            </a:r>
            <a:r>
              <a:rPr lang="en-US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Omni</a:t>
            </a:r>
          </a:p>
          <a:p>
            <a:r>
              <a:rPr lang="en-US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Oculus Go</a:t>
            </a:r>
            <a:endParaRPr lang="en-US" sz="12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Star VR “One”</a:t>
            </a:r>
            <a:endParaRPr lang="en-US" sz="12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 descr="Screen Shot 2018-08-28 at 10.37.38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492896"/>
            <a:ext cx="2720808" cy="154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1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1"/>
            <a:ext cx="3958208" cy="425702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Deals with effects of large scale (&gt;1m) sound propagation</a:t>
            </a:r>
          </a:p>
          <a:p>
            <a:r>
              <a:rPr lang="en-US" dirty="0" smtClean="0"/>
              <a:t>Two common approaches:</a:t>
            </a:r>
          </a:p>
          <a:p>
            <a:pPr lvl="1"/>
            <a:r>
              <a:rPr lang="en-US" dirty="0" smtClean="0">
                <a:hlinkClick r:id="rId2"/>
              </a:rPr>
              <a:t>Ray tracing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Wave field simulation</a:t>
            </a:r>
            <a:endParaRPr lang="en-US" dirty="0" smtClean="0"/>
          </a:p>
          <a:p>
            <a:r>
              <a:rPr lang="en-US" dirty="0" smtClean="0"/>
              <a:t>2D </a:t>
            </a:r>
            <a:r>
              <a:rPr lang="en-US" dirty="0" smtClean="0"/>
              <a:t>has well established solutions</a:t>
            </a:r>
            <a:r>
              <a:rPr lang="en-US" dirty="0" smtClean="0"/>
              <a:t>, </a:t>
            </a:r>
            <a:r>
              <a:rPr lang="en-US" dirty="0" smtClean="0"/>
              <a:t>but VR ideally needs </a:t>
            </a:r>
            <a:r>
              <a:rPr lang="en-US" dirty="0" smtClean="0"/>
              <a:t>3D solutions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Example: Quantum Break</a:t>
            </a:r>
            <a:r>
              <a:rPr lang="en-US" dirty="0" smtClean="0"/>
              <a:t> uses ray-tracing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50</a:t>
            </a:fld>
            <a:endParaRPr lang="en-AU"/>
          </a:p>
        </p:txBody>
      </p:sp>
      <p:pic>
        <p:nvPicPr>
          <p:cNvPr id="6" name="Picture 5" descr="Screen Shot 2016-10-09 at 3.09.17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861048"/>
            <a:ext cx="3168352" cy="2658792"/>
          </a:xfrm>
          <a:prstGeom prst="rect">
            <a:avLst/>
          </a:prstGeom>
        </p:spPr>
      </p:pic>
      <p:pic>
        <p:nvPicPr>
          <p:cNvPr id="8" name="Picture 7" descr="Screen Shot 2016-10-09 at 3.10.58 PM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0" r="10834"/>
          <a:stretch/>
        </p:blipFill>
        <p:spPr>
          <a:xfrm>
            <a:off x="5292080" y="1412776"/>
            <a:ext cx="3168411" cy="220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47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Head Related Transfer Function (HRTF)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1"/>
            <a:ext cx="3886200" cy="425702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</a:t>
            </a:r>
            <a:r>
              <a:rPr lang="en-US" b="1" u="sng" dirty="0" smtClean="0"/>
              <a:t>HRTF</a:t>
            </a:r>
            <a:r>
              <a:rPr lang="en-US" b="1" dirty="0"/>
              <a:t> </a:t>
            </a:r>
            <a:r>
              <a:rPr lang="en-US" dirty="0" smtClean="0"/>
              <a:t>is a filter which maps the sound of an object to the expected sounds which the ears will receive given the objects </a:t>
            </a:r>
            <a:r>
              <a:rPr lang="en-US" b="1" u="sng" dirty="0" smtClean="0"/>
              <a:t>position in 3D</a:t>
            </a:r>
          </a:p>
          <a:p>
            <a:r>
              <a:rPr lang="en-US" dirty="0" smtClean="0"/>
              <a:t>HRTF must be measured per person for best results</a:t>
            </a:r>
          </a:p>
          <a:p>
            <a:r>
              <a:rPr lang="en-US" dirty="0" smtClean="0"/>
              <a:t>Binaural audio is stereo audio which has been filtered by a HRTF:</a:t>
            </a:r>
          </a:p>
          <a:p>
            <a:pPr lvl="1"/>
            <a:r>
              <a:rPr lang="en-US" dirty="0" smtClean="0"/>
              <a:t>Can record with two microphones and artificial ears</a:t>
            </a:r>
          </a:p>
          <a:p>
            <a:pPr lvl="1"/>
            <a:r>
              <a:rPr lang="en-US" dirty="0" smtClean="0"/>
              <a:t>Synthesize in real time from measured HRTF</a:t>
            </a:r>
          </a:p>
          <a:p>
            <a:r>
              <a:rPr lang="en-US" dirty="0" smtClean="0">
                <a:hlinkClick r:id="rId2"/>
              </a:rPr>
              <a:t>Challenges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Near field HRTF</a:t>
            </a:r>
          </a:p>
          <a:p>
            <a:pPr lvl="1"/>
            <a:r>
              <a:rPr lang="en-US" dirty="0" smtClean="0"/>
              <a:t>Volumetric sources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51</a:t>
            </a:fld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700808"/>
            <a:ext cx="3161928" cy="2107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3861048"/>
            <a:ext cx="2835887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5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Speaker </a:t>
            </a:r>
            <a:r>
              <a:rPr lang="en-US" dirty="0" err="1" smtClean="0"/>
              <a:t>Spatialisation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1"/>
            <a:ext cx="4102224" cy="425702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Idea: speakers are not identifiable as the source of the sound</a:t>
            </a:r>
          </a:p>
          <a:p>
            <a:r>
              <a:rPr lang="en-US" dirty="0" smtClean="0"/>
              <a:t>E.g. standard surround sound</a:t>
            </a:r>
          </a:p>
          <a:p>
            <a:r>
              <a:rPr lang="en-US" dirty="0" smtClean="0"/>
              <a:t>HRTF can be used, but more difficult due to cross talk</a:t>
            </a:r>
          </a:p>
          <a:p>
            <a:r>
              <a:rPr lang="en-US" dirty="0" smtClean="0"/>
              <a:t>Must simulate:</a:t>
            </a:r>
          </a:p>
          <a:p>
            <a:pPr lvl="1"/>
            <a:r>
              <a:rPr lang="en-US" dirty="0" smtClean="0"/>
              <a:t>Attenuation and delay</a:t>
            </a:r>
          </a:p>
          <a:p>
            <a:pPr lvl="1"/>
            <a:r>
              <a:rPr lang="en-US" dirty="0" smtClean="0"/>
              <a:t>Direction – intersect direction vector with the convex hull of the speakers and sound the closest 3</a:t>
            </a:r>
          </a:p>
          <a:p>
            <a:pPr lvl="1"/>
            <a:r>
              <a:rPr lang="en-US" dirty="0" smtClean="0"/>
              <a:t>Head position must be tracked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52</a:t>
            </a:fld>
            <a:endParaRPr lang="en-AU"/>
          </a:p>
        </p:txBody>
      </p:sp>
      <p:pic>
        <p:nvPicPr>
          <p:cNvPr id="8" name="Picture 7" descr="Screen Shot 2016-10-08 at 5.4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564904"/>
            <a:ext cx="4179168" cy="22013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76057" y="5157192"/>
            <a:ext cx="3672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rgbClr val="7F7F7F"/>
                </a:solidFill>
              </a:rPr>
              <a:t>Naef</a:t>
            </a:r>
            <a:r>
              <a:rPr lang="en-US" sz="800" dirty="0">
                <a:solidFill>
                  <a:srgbClr val="7F7F7F"/>
                </a:solidFill>
              </a:rPr>
              <a:t>, M., </a:t>
            </a:r>
            <a:r>
              <a:rPr lang="en-US" sz="800" dirty="0" err="1">
                <a:solidFill>
                  <a:srgbClr val="7F7F7F"/>
                </a:solidFill>
              </a:rPr>
              <a:t>Staadt</a:t>
            </a:r>
            <a:r>
              <a:rPr lang="en-US" sz="800" dirty="0">
                <a:solidFill>
                  <a:srgbClr val="7F7F7F"/>
                </a:solidFill>
              </a:rPr>
              <a:t>, O., &amp; Gross, M. (2002). </a:t>
            </a:r>
            <a:r>
              <a:rPr lang="en-US" sz="800" dirty="0" err="1">
                <a:solidFill>
                  <a:srgbClr val="7F7F7F"/>
                </a:solidFill>
              </a:rPr>
              <a:t>Spatialized</a:t>
            </a:r>
            <a:r>
              <a:rPr lang="en-US" sz="800" dirty="0">
                <a:solidFill>
                  <a:srgbClr val="7F7F7F"/>
                </a:solidFill>
              </a:rPr>
              <a:t> audio rendering for immersive virtual environments. In </a:t>
            </a:r>
            <a:r>
              <a:rPr lang="en-US" sz="800" i="1" dirty="0">
                <a:solidFill>
                  <a:srgbClr val="7F7F7F"/>
                </a:solidFill>
              </a:rPr>
              <a:t>Proceedings of the ACM symposium on Virtual reality software and technology</a:t>
            </a:r>
            <a:r>
              <a:rPr lang="en-US" sz="800" dirty="0">
                <a:solidFill>
                  <a:srgbClr val="7F7F7F"/>
                </a:solidFill>
              </a:rPr>
              <a:t> (pp. 65–72). ACM.</a:t>
            </a:r>
          </a:p>
        </p:txBody>
      </p:sp>
    </p:spTree>
    <p:extLst>
      <p:ext uri="{BB962C8B-B14F-4D97-AF65-F5344CB8AC3E}">
        <p14:creationId xmlns:p14="http://schemas.microsoft.com/office/powerpoint/2010/main" val="10168049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Haptics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53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32" y="1556792"/>
            <a:ext cx="7823200" cy="44069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03613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Somatosensory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9992" y="1869141"/>
            <a:ext cx="3956621" cy="425702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Senses associated with forms of touch and direct physical interaction</a:t>
            </a:r>
          </a:p>
          <a:p>
            <a:r>
              <a:rPr lang="en-US" b="1" u="sng" dirty="0" smtClean="0"/>
              <a:t>Kinesthesis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Sensation of force and motion</a:t>
            </a:r>
          </a:p>
          <a:p>
            <a:r>
              <a:rPr lang="en-US" b="1" u="sng" dirty="0" smtClean="0"/>
              <a:t>Proprioception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Sensation of limb position</a:t>
            </a:r>
          </a:p>
          <a:p>
            <a:r>
              <a:rPr lang="en-US" b="1" u="sng" dirty="0" smtClean="0"/>
              <a:t>Tactile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Skin-local senses</a:t>
            </a:r>
          </a:p>
          <a:p>
            <a:pPr lvl="1"/>
            <a:r>
              <a:rPr lang="en-US" dirty="0" smtClean="0"/>
              <a:t>Pressure, vibration, heat, pain, texture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54</a:t>
            </a:fld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420888"/>
            <a:ext cx="4371796" cy="24626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9632" y="4941168"/>
            <a:ext cx="19212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solidFill>
                  <a:srgbClr val="7F7F7F"/>
                </a:solidFill>
                <a:hlinkClick r:id="rId3"/>
              </a:rPr>
              <a:t>Cyberforce Haptic </a:t>
            </a:r>
            <a:r>
              <a:rPr lang="en-AU" sz="1000" dirty="0" smtClean="0">
                <a:solidFill>
                  <a:srgbClr val="7F7F7F"/>
                </a:solidFill>
                <a:hlinkClick r:id="rId3"/>
              </a:rPr>
              <a:t>Workstation</a:t>
            </a:r>
            <a:endParaRPr lang="en-AU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805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Tactile Sensation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55</a:t>
            </a:fld>
            <a:endParaRPr lang="en-AU"/>
          </a:p>
        </p:txBody>
      </p:sp>
      <p:pic>
        <p:nvPicPr>
          <p:cNvPr id="6" name="Picture 5" descr="Tou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88060" y="-709523"/>
            <a:ext cx="6408712" cy="90691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20272" y="6021288"/>
            <a:ext cx="194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Pain, temp, tickle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32040" y="6021288"/>
            <a:ext cx="172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Static pressure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59832" y="6021288"/>
            <a:ext cx="169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Skin stretching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568" y="6021288"/>
            <a:ext cx="210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Pressure, vibration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36" y="4581128"/>
            <a:ext cx="230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Light, dynamic touch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ooter Placeholder 3"/>
          <p:cNvSpPr txBox="1">
            <a:spLocks/>
          </p:cNvSpPr>
          <p:nvPr/>
        </p:nvSpPr>
        <p:spPr>
          <a:xfrm>
            <a:off x="251520" y="-7477"/>
            <a:ext cx="5904656" cy="7001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A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7F7F7F"/>
                </a:solidFill>
                <a:effectLst/>
              </a:rPr>
              <a:t>Mather, G. (2009). </a:t>
            </a:r>
            <a:r>
              <a:rPr lang="en-US" i="1" smtClean="0">
                <a:solidFill>
                  <a:srgbClr val="7F7F7F"/>
                </a:solidFill>
                <a:effectLst/>
              </a:rPr>
              <a:t>Foundations of sensation and perception</a:t>
            </a:r>
            <a:r>
              <a:rPr lang="en-US" smtClean="0">
                <a:solidFill>
                  <a:srgbClr val="7F7F7F"/>
                </a:solidFill>
                <a:effectLst/>
              </a:rPr>
              <a:t> (2nd ed., Vol. 10). Psychology Press. Retrieved from http://tandfbis.s3.amazonaws.com/rt-media/pp/common/sample-chapters/9781841696997.pdf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99546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Haptic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1"/>
            <a:ext cx="3886200" cy="42570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Kinesthetic and proprioceptive sensation comes from nerves in muscles, joints and tendons</a:t>
            </a:r>
          </a:p>
          <a:p>
            <a:r>
              <a:rPr lang="en-US" dirty="0" smtClean="0"/>
              <a:t>A </a:t>
            </a:r>
            <a:r>
              <a:rPr lang="en-US" b="1" u="sng" dirty="0" smtClean="0"/>
              <a:t>kinesthetic haptic display</a:t>
            </a:r>
            <a:r>
              <a:rPr lang="en-US" dirty="0" smtClean="0"/>
              <a:t> is a system which applies one or more forces to the body</a:t>
            </a:r>
          </a:p>
          <a:p>
            <a:r>
              <a:rPr lang="en-US" dirty="0" smtClean="0"/>
              <a:t>A </a:t>
            </a:r>
            <a:r>
              <a:rPr lang="en-US" b="1" u="sng" dirty="0" smtClean="0"/>
              <a:t>tactile haptic display</a:t>
            </a:r>
            <a:r>
              <a:rPr lang="en-US" dirty="0" smtClean="0"/>
              <a:t> is a system which stimulates tactile receptors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56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628800"/>
            <a:ext cx="2655340" cy="24557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6136" y="4077072"/>
            <a:ext cx="21082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Geomagic</a:t>
            </a:r>
            <a:r>
              <a:rPr lang="en-US" sz="1000" dirty="0" smtClean="0"/>
              <a:t> Touch / Phantom Omni</a:t>
            </a:r>
            <a:endParaRPr lang="en-US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4581128"/>
            <a:ext cx="3312368" cy="1510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68144" y="6165304"/>
            <a:ext cx="1211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Cybertouch</a:t>
            </a:r>
            <a:r>
              <a:rPr lang="en-US" sz="1000" dirty="0" smtClean="0"/>
              <a:t> Glove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23376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Electrotactile</a:t>
            </a:r>
            <a:r>
              <a:rPr lang="en-US" dirty="0" smtClean="0"/>
              <a:t> 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365103"/>
            <a:ext cx="3310135" cy="1761059"/>
          </a:xfrm>
        </p:spPr>
        <p:txBody>
          <a:bodyPr>
            <a:normAutofit fontScale="55000" lnSpcReduction="20000"/>
          </a:bodyPr>
          <a:lstStyle/>
          <a:p>
            <a:r>
              <a:rPr lang="en-US" i="1" u="sng" dirty="0" smtClean="0"/>
              <a:t>Above</a:t>
            </a:r>
            <a:r>
              <a:rPr lang="en-US" dirty="0" smtClean="0"/>
              <a:t>: </a:t>
            </a:r>
            <a:r>
              <a:rPr lang="en-US" dirty="0" err="1" smtClean="0"/>
              <a:t>Kajimoto</a:t>
            </a:r>
            <a:r>
              <a:rPr lang="en-US" dirty="0"/>
              <a:t>, H., Kawakami, N., Maeda, T., &amp; </a:t>
            </a:r>
            <a:r>
              <a:rPr lang="en-US" dirty="0" err="1"/>
              <a:t>Tachi</a:t>
            </a:r>
            <a:r>
              <a:rPr lang="en-US" dirty="0"/>
              <a:t>, S. (1999). Tactile feeling display using functional electrical stimulation. In </a:t>
            </a:r>
            <a:r>
              <a:rPr lang="en-US" i="1" dirty="0"/>
              <a:t>Proc. 1999 ICAT</a:t>
            </a:r>
            <a:r>
              <a:rPr lang="en-US" dirty="0"/>
              <a:t> (p. 133)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Right: Kitamura</a:t>
            </a:r>
            <a:r>
              <a:rPr lang="en-US" dirty="0"/>
              <a:t>, N., </a:t>
            </a:r>
            <a:r>
              <a:rPr lang="en-US" dirty="0" err="1"/>
              <a:t>Chim</a:t>
            </a:r>
            <a:r>
              <a:rPr lang="en-US" dirty="0"/>
              <a:t>, J., &amp; Miki, N. (2015). </a:t>
            </a:r>
            <a:r>
              <a:rPr lang="en-US" dirty="0" err="1"/>
              <a:t>Electrotactile</a:t>
            </a:r>
            <a:r>
              <a:rPr lang="en-US" dirty="0"/>
              <a:t> display using </a:t>
            </a:r>
            <a:r>
              <a:rPr lang="en-US" dirty="0" err="1"/>
              <a:t>microfabricated</a:t>
            </a:r>
            <a:r>
              <a:rPr lang="en-US" dirty="0"/>
              <a:t> micro-needle array. </a:t>
            </a:r>
            <a:r>
              <a:rPr lang="en-US" i="1" dirty="0"/>
              <a:t>Journal of Micromechanics and </a:t>
            </a:r>
            <a:r>
              <a:rPr lang="en-US" i="1" dirty="0" err="1"/>
              <a:t>Microengineering</a:t>
            </a:r>
            <a:r>
              <a:rPr lang="en-US" dirty="0"/>
              <a:t>, </a:t>
            </a:r>
            <a:r>
              <a:rPr lang="en-US" i="1" dirty="0"/>
              <a:t>25</a:t>
            </a:r>
            <a:r>
              <a:rPr lang="en-US" dirty="0"/>
              <a:t>(2), 025016.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57</a:t>
            </a:fld>
            <a:endParaRPr lang="en-AU"/>
          </a:p>
        </p:txBody>
      </p:sp>
      <p:pic>
        <p:nvPicPr>
          <p:cNvPr id="6" name="Picture 5" descr="Screen Shot 2016-10-09 at 6.2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36" y="3356992"/>
            <a:ext cx="3027599" cy="3094608"/>
          </a:xfrm>
          <a:prstGeom prst="rect">
            <a:avLst/>
          </a:prstGeom>
        </p:spPr>
      </p:pic>
      <p:pic>
        <p:nvPicPr>
          <p:cNvPr id="7" name="Picture 6" descr="Screen Shot 2016-10-09 at 6.27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581128"/>
            <a:ext cx="1856184" cy="1602347"/>
          </a:xfrm>
          <a:prstGeom prst="rect">
            <a:avLst/>
          </a:prstGeom>
        </p:spPr>
      </p:pic>
      <p:pic>
        <p:nvPicPr>
          <p:cNvPr id="9" name="Picture 8" descr="Screen Shot 2016-10-09 at 6.28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0768"/>
            <a:ext cx="5753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7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Haptics</a:t>
            </a:r>
            <a:r>
              <a:rPr lang="en-US" dirty="0" smtClean="0"/>
              <a:t>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9992" y="1869141"/>
            <a:ext cx="3956621" cy="425702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Kinesthetic </a:t>
            </a:r>
            <a:r>
              <a:rPr lang="en-US" dirty="0" err="1" smtClean="0"/>
              <a:t>haptics</a:t>
            </a:r>
            <a:r>
              <a:rPr lang="en-US" dirty="0" smtClean="0"/>
              <a:t> requires large powerful robots</a:t>
            </a:r>
          </a:p>
          <a:p>
            <a:r>
              <a:rPr lang="en-US" dirty="0" smtClean="0"/>
              <a:t>Tactile has a wide range of senses involved</a:t>
            </a:r>
          </a:p>
          <a:p>
            <a:pPr lvl="1"/>
            <a:r>
              <a:rPr lang="en-US" dirty="0" smtClean="0"/>
              <a:t>Thermal</a:t>
            </a:r>
          </a:p>
          <a:p>
            <a:pPr lvl="1"/>
            <a:r>
              <a:rPr lang="en-US" dirty="0" smtClean="0"/>
              <a:t>Pressure</a:t>
            </a:r>
          </a:p>
          <a:p>
            <a:pPr lvl="1"/>
            <a:r>
              <a:rPr lang="en-US" dirty="0" smtClean="0"/>
              <a:t>Vibration</a:t>
            </a:r>
          </a:p>
          <a:p>
            <a:pPr lvl="1"/>
            <a:r>
              <a:rPr lang="en-US" dirty="0" smtClean="0"/>
              <a:t>Heat</a:t>
            </a:r>
          </a:p>
          <a:p>
            <a:pPr lvl="1"/>
            <a:r>
              <a:rPr lang="en-US" dirty="0" smtClean="0"/>
              <a:t>Pain</a:t>
            </a:r>
          </a:p>
          <a:p>
            <a:r>
              <a:rPr lang="en-US" dirty="0" smtClean="0"/>
              <a:t>Software challenges are also abundant – modern physics engines simply aren’t equipped to handle fine interaction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58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420888"/>
            <a:ext cx="3563888" cy="26729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3702" y="5157192"/>
            <a:ext cx="3236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7F7F7F"/>
                </a:solidFill>
              </a:rPr>
              <a:t>Pacific </a:t>
            </a:r>
            <a:r>
              <a:rPr lang="en-US" sz="1000" dirty="0" smtClean="0">
                <a:solidFill>
                  <a:srgbClr val="7F7F7F"/>
                </a:solidFill>
              </a:rPr>
              <a:t>Rim – force feedback provided by robotic arms</a:t>
            </a:r>
            <a:endParaRPr 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5899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Senses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59</a:t>
            </a:fld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32" y="1268760"/>
            <a:ext cx="7050360" cy="47002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92080" y="6165304"/>
            <a:ext cx="3328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https://</a:t>
            </a:r>
            <a:r>
              <a:rPr lang="en-US" dirty="0" err="1">
                <a:solidFill>
                  <a:srgbClr val="7F7F7F"/>
                </a:solidFill>
              </a:rPr>
              <a:t>youtu.be</a:t>
            </a:r>
            <a:r>
              <a:rPr lang="en-US" dirty="0">
                <a:solidFill>
                  <a:srgbClr val="7F7F7F"/>
                </a:solidFill>
              </a:rPr>
              <a:t>/3GnQE9cCf84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9407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72816"/>
            <a:ext cx="7770813" cy="42570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Goals and Challenges of AR and VR</a:t>
            </a:r>
          </a:p>
          <a:p>
            <a:r>
              <a:rPr lang="en-US" dirty="0" smtClean="0"/>
              <a:t>Output:</a:t>
            </a:r>
          </a:p>
          <a:p>
            <a:pPr lvl="1"/>
            <a:r>
              <a:rPr lang="en-US" dirty="0" smtClean="0"/>
              <a:t>Visuals</a:t>
            </a:r>
          </a:p>
          <a:p>
            <a:pPr lvl="1"/>
            <a:r>
              <a:rPr lang="en-US" dirty="0" smtClean="0"/>
              <a:t>Audio</a:t>
            </a:r>
          </a:p>
          <a:p>
            <a:pPr lvl="1"/>
            <a:r>
              <a:rPr lang="en-US" dirty="0" err="1" smtClean="0"/>
              <a:t>Haptics</a:t>
            </a:r>
            <a:endParaRPr lang="en-US" dirty="0" smtClean="0"/>
          </a:p>
          <a:p>
            <a:pPr lvl="1"/>
            <a:r>
              <a:rPr lang="en-US" dirty="0" smtClean="0"/>
              <a:t>Other Senses</a:t>
            </a:r>
          </a:p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Input: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Tracking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Locomotion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User Interface</a:t>
            </a:r>
            <a:endParaRPr lang="en-US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772816"/>
            <a:ext cx="3124200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0192" y="5733256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F7F7F"/>
                </a:solidFill>
              </a:rPr>
              <a:t>Johnny Mnemonic (1995)</a:t>
            </a:r>
            <a:endParaRPr lang="en-US" sz="1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8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772816"/>
            <a:ext cx="7770813" cy="1775883"/>
          </a:xfrm>
        </p:spPr>
        <p:txBody>
          <a:bodyPr/>
          <a:lstStyle/>
          <a:p>
            <a:r>
              <a:rPr lang="en-US" dirty="0" smtClean="0"/>
              <a:t>Gustatory – taste, mouth feel, fullness, etc.</a:t>
            </a:r>
          </a:p>
          <a:p>
            <a:r>
              <a:rPr lang="en-US" dirty="0" smtClean="0"/>
              <a:t>Olfactory – smell</a:t>
            </a:r>
          </a:p>
          <a:p>
            <a:r>
              <a:rPr lang="en-US" dirty="0" smtClean="0"/>
              <a:t>Vestibular – sense of balance and movement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60</a:t>
            </a:fld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5508104" y="3573016"/>
            <a:ext cx="324036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VR Spaghetti test: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Smell, heat, </a:t>
            </a:r>
            <a:r>
              <a:rPr lang="en-US" dirty="0" err="1" smtClean="0"/>
              <a:t>vapour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Sound of cutlery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Haptics</a:t>
            </a:r>
            <a:r>
              <a:rPr lang="en-US" dirty="0" smtClean="0"/>
              <a:t>, visuals and sound of the food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Flavour</a:t>
            </a:r>
            <a:r>
              <a:rPr lang="en-US" dirty="0" smtClean="0"/>
              <a:t> varying across mouth, food texture, sensation of swallowing </a:t>
            </a:r>
          </a:p>
          <a:p>
            <a:pPr marL="285750" indent="-285750">
              <a:buFont typeface="Arial"/>
              <a:buChar char="•"/>
            </a:pPr>
            <a:r>
              <a:rPr lang="en-US" u="sng" dirty="0" smtClean="0"/>
              <a:t>“Turing Test” for VR</a:t>
            </a:r>
            <a:endParaRPr lang="en-US" u="sng" dirty="0"/>
          </a:p>
        </p:txBody>
      </p:sp>
      <p:pic>
        <p:nvPicPr>
          <p:cNvPr id="9" name="Picture 8" descr="beef-cheese-cuisine-delicious-4132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645024"/>
            <a:ext cx="4211960" cy="280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38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Olfactory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4174231" cy="4257022"/>
          </a:xfrm>
        </p:spPr>
        <p:txBody>
          <a:bodyPr/>
          <a:lstStyle/>
          <a:p>
            <a:r>
              <a:rPr lang="en-US" dirty="0" smtClean="0"/>
              <a:t>500-1000 different types of chemoreceptors!</a:t>
            </a:r>
          </a:p>
          <a:p>
            <a:r>
              <a:rPr lang="en-US" dirty="0" smtClean="0"/>
              <a:t>Mapping from chemical to receptor is not one-to-one</a:t>
            </a:r>
          </a:p>
          <a:p>
            <a:r>
              <a:rPr lang="en-US" dirty="0" smtClean="0"/>
              <a:t>vs. RGB for </a:t>
            </a:r>
            <a:r>
              <a:rPr lang="en-US" dirty="0" err="1" smtClean="0"/>
              <a:t>colour</a:t>
            </a:r>
            <a:r>
              <a:rPr lang="en-US" dirty="0" smtClean="0"/>
              <a:t>: 3 types of receptor</a:t>
            </a:r>
          </a:p>
          <a:p>
            <a:r>
              <a:rPr lang="en-US" dirty="0" smtClean="0"/>
              <a:t>This makes olfactory simulation very difficult!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61</a:t>
            </a:fld>
            <a:endParaRPr lang="en-AU"/>
          </a:p>
        </p:txBody>
      </p:sp>
      <p:pic>
        <p:nvPicPr>
          <p:cNvPr id="10" name="Picture 9" descr="olfractor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196752"/>
            <a:ext cx="3695218" cy="5229200"/>
          </a:xfrm>
          <a:prstGeom prst="rect">
            <a:avLst/>
          </a:prstGeo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5537" y="5661248"/>
            <a:ext cx="4320479" cy="1060227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  <a:effectLst/>
              </a:rPr>
              <a:t>Mather, G. (2009). </a:t>
            </a:r>
            <a:r>
              <a:rPr lang="en-US" i="1" dirty="0">
                <a:solidFill>
                  <a:srgbClr val="7F7F7F"/>
                </a:solidFill>
                <a:effectLst/>
              </a:rPr>
              <a:t>Foundations of sensation and perception</a:t>
            </a:r>
            <a:r>
              <a:rPr lang="en-US" dirty="0">
                <a:solidFill>
                  <a:srgbClr val="7F7F7F"/>
                </a:solidFill>
                <a:effectLst/>
              </a:rPr>
              <a:t> (2nd ed., Vol. 10). Psychology Press. Retrieved from http://tandfbis.s3.amazonaws.com/</a:t>
            </a:r>
            <a:r>
              <a:rPr lang="en-US" dirty="0" err="1">
                <a:solidFill>
                  <a:srgbClr val="7F7F7F"/>
                </a:solidFill>
                <a:effectLst/>
              </a:rPr>
              <a:t>rt</a:t>
            </a:r>
            <a:r>
              <a:rPr lang="en-US" dirty="0">
                <a:solidFill>
                  <a:srgbClr val="7F7F7F"/>
                </a:solidFill>
                <a:effectLst/>
              </a:rPr>
              <a:t>-media/</a:t>
            </a:r>
            <a:r>
              <a:rPr lang="en-US" dirty="0" err="1">
                <a:solidFill>
                  <a:srgbClr val="7F7F7F"/>
                </a:solidFill>
                <a:effectLst/>
              </a:rPr>
              <a:t>pp</a:t>
            </a:r>
            <a:r>
              <a:rPr lang="en-US" dirty="0">
                <a:solidFill>
                  <a:srgbClr val="7F7F7F"/>
                </a:solidFill>
                <a:effectLst/>
              </a:rPr>
              <a:t>/common/sample-chapters/9781841696997.pdf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82757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Taste and </a:t>
            </a:r>
            <a:r>
              <a:rPr lang="en-US" dirty="0" err="1" smtClean="0"/>
              <a:t>Flavour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Refers to the sensations perceived by the tongue in response to exposure to chemicals</a:t>
            </a:r>
          </a:p>
          <a:p>
            <a:pPr marL="342900" lvl="1" indent="-342900">
              <a:spcBef>
                <a:spcPts val="2000"/>
              </a:spcBef>
              <a:buFont typeface="Wingdings" charset="2"/>
              <a:buChar char="u"/>
            </a:pPr>
            <a:r>
              <a:rPr lang="en-US" dirty="0" smtClean="0"/>
              <a:t>Five different types of nerve bundles from the tongue to the </a:t>
            </a:r>
          </a:p>
          <a:p>
            <a:pPr marL="342900" lvl="1" indent="-342900">
              <a:spcBef>
                <a:spcPts val="2000"/>
              </a:spcBef>
              <a:buFont typeface="Wingdings" charset="2"/>
              <a:buChar char="u"/>
            </a:pPr>
            <a:r>
              <a:rPr lang="en-US" dirty="0" smtClean="0"/>
              <a:t>Taste </a:t>
            </a:r>
            <a:r>
              <a:rPr lang="en-US" dirty="0"/>
              <a:t>can be </a:t>
            </a:r>
            <a:r>
              <a:rPr lang="en-US" dirty="0" smtClean="0"/>
              <a:t>categorized into </a:t>
            </a:r>
            <a:r>
              <a:rPr lang="en-US" u="sng" dirty="0"/>
              <a:t>salty, sweet, sour, bitter and </a:t>
            </a:r>
            <a:r>
              <a:rPr lang="en-US" u="sng" dirty="0" smtClean="0"/>
              <a:t>umami</a:t>
            </a:r>
          </a:p>
          <a:p>
            <a:r>
              <a:rPr lang="en-US" b="1" u="sng" dirty="0" smtClean="0"/>
              <a:t>Taste primaries theory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Each bundle corresponds to exactly one taste category and tastes combine linearly</a:t>
            </a:r>
          </a:p>
          <a:p>
            <a:pPr lvl="1"/>
            <a:r>
              <a:rPr lang="en-US" dirty="0" smtClean="0"/>
              <a:t>5 tastes are similar to RGB in </a:t>
            </a:r>
            <a:r>
              <a:rPr lang="en-US" dirty="0" err="1" smtClean="0"/>
              <a:t>colour</a:t>
            </a:r>
            <a:r>
              <a:rPr lang="en-US" dirty="0" smtClean="0"/>
              <a:t> vision</a:t>
            </a:r>
          </a:p>
          <a:p>
            <a:r>
              <a:rPr lang="en-US" b="1" u="sng" dirty="0" err="1" smtClean="0"/>
              <a:t>Flavour</a:t>
            </a:r>
            <a:r>
              <a:rPr lang="en-US" u="sng" dirty="0" smtClean="0"/>
              <a:t> </a:t>
            </a:r>
            <a:r>
              <a:rPr lang="en-US" dirty="0" smtClean="0"/>
              <a:t>is the combination of smell, taste, sight, sound, heat, touch and pain associated with eating</a:t>
            </a:r>
            <a:endParaRPr lang="en-US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62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80477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Electrical Taste Display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165304"/>
            <a:ext cx="4505928" cy="365125"/>
          </a:xfrm>
        </p:spPr>
        <p:txBody>
          <a:bodyPr/>
          <a:lstStyle/>
          <a:p>
            <a:r>
              <a:rPr lang="en-AU" dirty="0" err="1">
                <a:solidFill>
                  <a:srgbClr val="7F7F7F"/>
                </a:solidFill>
              </a:rPr>
              <a:t>Ranasinghe</a:t>
            </a:r>
            <a:r>
              <a:rPr lang="en-AU" dirty="0">
                <a:solidFill>
                  <a:srgbClr val="7F7F7F"/>
                </a:solidFill>
              </a:rPr>
              <a:t>, N., Lee, K. Y., </a:t>
            </a:r>
            <a:r>
              <a:rPr lang="en-AU" dirty="0" err="1">
                <a:solidFill>
                  <a:srgbClr val="7F7F7F"/>
                </a:solidFill>
              </a:rPr>
              <a:t>Suthokumar</a:t>
            </a:r>
            <a:r>
              <a:rPr lang="en-AU" dirty="0">
                <a:solidFill>
                  <a:srgbClr val="7F7F7F"/>
                </a:solidFill>
              </a:rPr>
              <a:t>, G., &amp; Do, E. Y. L. (2014, November). The sensation of taste in the future of immersive media. In Proceedings of the 2nd ACM International Workshop on Immersive Media Experiences (pp. 7-12). ACM.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63</a:t>
            </a:fld>
            <a:endParaRPr lang="en-AU"/>
          </a:p>
        </p:txBody>
      </p:sp>
      <p:pic>
        <p:nvPicPr>
          <p:cNvPr id="6" name="Picture 5" descr="Screen Shot 2016-10-12 at 11.18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420888"/>
            <a:ext cx="4536504" cy="3296928"/>
          </a:xfrm>
          <a:prstGeom prst="rect">
            <a:avLst/>
          </a:prstGeom>
        </p:spPr>
      </p:pic>
      <p:pic>
        <p:nvPicPr>
          <p:cNvPr id="8" name="Picture 7" descr="Screen Shot 2016-10-12 at 11.17.5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760"/>
            <a:ext cx="4267853" cy="29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071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Cookie Video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4104" y="6356350"/>
            <a:ext cx="3497815" cy="365125"/>
          </a:xfrm>
        </p:spPr>
        <p:txBody>
          <a:bodyPr/>
          <a:lstStyle/>
          <a:p>
            <a:r>
              <a:rPr lang="en-AU" dirty="0">
                <a:solidFill>
                  <a:srgbClr val="7F7F7F"/>
                </a:solidFill>
              </a:rPr>
              <a:t>Narumi, T., </a:t>
            </a:r>
            <a:r>
              <a:rPr lang="en-AU" dirty="0" err="1">
                <a:solidFill>
                  <a:srgbClr val="7F7F7F"/>
                </a:solidFill>
              </a:rPr>
              <a:t>Kajinami</a:t>
            </a:r>
            <a:r>
              <a:rPr lang="en-AU" dirty="0">
                <a:solidFill>
                  <a:srgbClr val="7F7F7F"/>
                </a:solidFill>
              </a:rPr>
              <a:t>, T., </a:t>
            </a:r>
            <a:r>
              <a:rPr lang="en-AU" dirty="0" err="1">
                <a:solidFill>
                  <a:srgbClr val="7F7F7F"/>
                </a:solidFill>
              </a:rPr>
              <a:t>Tanikawa</a:t>
            </a:r>
            <a:r>
              <a:rPr lang="en-AU" dirty="0">
                <a:solidFill>
                  <a:srgbClr val="7F7F7F"/>
                </a:solidFill>
              </a:rPr>
              <a:t>, T., &amp; Hirose, M. (2010, July). Meta cookie. In ACM SIGGRAPH 2010 Posters (p. 143). ACM.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64</a:t>
            </a:fld>
            <a:endParaRPr lang="en-AU"/>
          </a:p>
        </p:txBody>
      </p:sp>
      <p:pic>
        <p:nvPicPr>
          <p:cNvPr id="7" name="Picture 6" descr="Screen Shot 2016-10-12 at 11.20.34 A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00808"/>
            <a:ext cx="5828183" cy="377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690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Galvanic Vestibular Stimulation (GVS)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1"/>
            <a:ext cx="3886200" cy="4257022"/>
          </a:xfrm>
        </p:spPr>
        <p:txBody>
          <a:bodyPr/>
          <a:lstStyle/>
          <a:p>
            <a:r>
              <a:rPr lang="en-US" dirty="0" smtClean="0"/>
              <a:t>Vestibular system is internal sense of motion</a:t>
            </a:r>
          </a:p>
          <a:p>
            <a:r>
              <a:rPr lang="en-US" dirty="0" smtClean="0"/>
              <a:t>Visual-vestibular conflict thought to be central cause of </a:t>
            </a:r>
            <a:r>
              <a:rPr lang="en-US" dirty="0" err="1" smtClean="0"/>
              <a:t>cybersickness</a:t>
            </a:r>
            <a:endParaRPr lang="en-US" dirty="0" smtClean="0"/>
          </a:p>
          <a:p>
            <a:r>
              <a:rPr lang="en-US" dirty="0" smtClean="0"/>
              <a:t>GVS simulates vestibular motion through electrical signals</a:t>
            </a:r>
          </a:p>
          <a:p>
            <a:r>
              <a:rPr lang="en-US" dirty="0" smtClean="0"/>
              <a:t>Still in its infancy – coarse sensations only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65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276872"/>
            <a:ext cx="4218335" cy="25995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4128" y="4941168"/>
            <a:ext cx="16043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Soterix</a:t>
            </a:r>
            <a:r>
              <a:rPr lang="en-US" sz="1200" dirty="0" smtClean="0"/>
              <a:t> medical GVS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011629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276872"/>
            <a:ext cx="7770813" cy="1429871"/>
          </a:xfrm>
        </p:spPr>
        <p:txBody>
          <a:bodyPr>
            <a:normAutofit/>
          </a:bodyPr>
          <a:lstStyle/>
          <a:p>
            <a:r>
              <a:rPr lang="en-US" sz="8000" dirty="0" smtClean="0"/>
              <a:t>Input</a:t>
            </a:r>
            <a:endParaRPr lang="en-US" sz="8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66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47396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will not cover this in Computer Graphics.</a:t>
            </a:r>
          </a:p>
          <a:p>
            <a:r>
              <a:rPr lang="en-US" dirty="0" smtClean="0"/>
              <a:t>These topics are better suited to courses on: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Computer vision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Sensor </a:t>
            </a:r>
            <a:r>
              <a:rPr lang="en-US" dirty="0" smtClean="0"/>
              <a:t>fusion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User interface design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Game design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4365104"/>
            <a:ext cx="77123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Central Challenges: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User Interface Design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Tracking (head, hands, body, world, etc.)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Locomotion – avoid </a:t>
            </a:r>
            <a:r>
              <a:rPr lang="en-US" dirty="0" err="1" smtClean="0"/>
              <a:t>cybersickness</a:t>
            </a:r>
            <a:r>
              <a:rPr lang="en-US" dirty="0" smtClean="0"/>
              <a:t> while allowing freedom of movement</a:t>
            </a:r>
          </a:p>
        </p:txBody>
      </p:sp>
    </p:spTree>
    <p:extLst>
      <p:ext uri="{BB962C8B-B14F-4D97-AF65-F5344CB8AC3E}">
        <p14:creationId xmlns:p14="http://schemas.microsoft.com/office/powerpoint/2010/main" val="1547679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Virtual Reality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</a:t>
            </a:r>
            <a:r>
              <a:rPr lang="en-US" b="1" u="sng" dirty="0" smtClean="0"/>
              <a:t>Virtual Environment</a:t>
            </a:r>
            <a:r>
              <a:rPr lang="en-US" dirty="0" smtClean="0"/>
              <a:t>  (VE) is any form of interactive simulation.</a:t>
            </a:r>
          </a:p>
          <a:p>
            <a:r>
              <a:rPr lang="en-US" b="1" u="sng" dirty="0" smtClean="0"/>
              <a:t>Virtual Reality</a:t>
            </a:r>
            <a:r>
              <a:rPr lang="en-US" dirty="0" smtClean="0"/>
              <a:t> (VR) describes a class of virtual environments which attempt to replicate reality to some degree.</a:t>
            </a:r>
          </a:p>
          <a:p>
            <a:r>
              <a:rPr lang="en-US" dirty="0" smtClean="0"/>
              <a:t>A VE is </a:t>
            </a:r>
            <a:r>
              <a:rPr lang="en-US" b="1" u="sng" dirty="0" smtClean="0"/>
              <a:t>immersive</a:t>
            </a:r>
            <a:r>
              <a:rPr lang="en-US" dirty="0" smtClean="0"/>
              <a:t> if it removes the user from real world stimuli.</a:t>
            </a:r>
          </a:p>
          <a:p>
            <a:r>
              <a:rPr lang="en-US" b="1" u="sng" dirty="0" smtClean="0"/>
              <a:t>Presence</a:t>
            </a:r>
            <a:r>
              <a:rPr lang="en-US" dirty="0" smtClean="0"/>
              <a:t> is the </a:t>
            </a:r>
            <a:r>
              <a:rPr lang="en-US" u="sng" dirty="0" smtClean="0"/>
              <a:t>subconscious</a:t>
            </a:r>
            <a:r>
              <a:rPr lang="en-US" dirty="0" smtClean="0"/>
              <a:t> sensation of perceiving a virtual environment as real.</a:t>
            </a:r>
          </a:p>
          <a:p>
            <a:pPr lvl="1"/>
            <a:r>
              <a:rPr lang="en-US" dirty="0" smtClean="0"/>
              <a:t>For example: your body will respond with fear to the scenario of being near a great virtual height when presence is achieved</a:t>
            </a:r>
          </a:p>
          <a:p>
            <a:pPr lvl="1"/>
            <a:r>
              <a:rPr lang="en-US" dirty="0" smtClean="0"/>
              <a:t>Presence is the magic of VR</a:t>
            </a:r>
          </a:p>
          <a:p>
            <a:pPr lvl="1"/>
            <a:endParaRPr lang="en-US" sz="1300" dirty="0">
              <a:solidFill>
                <a:srgbClr val="7F7F7F"/>
              </a:solidFill>
            </a:endParaRPr>
          </a:p>
          <a:p>
            <a:r>
              <a:rPr lang="en-US" sz="1600" dirty="0" smtClean="0">
                <a:solidFill>
                  <a:srgbClr val="7F7F7F"/>
                </a:solidFill>
                <a:hlinkClick r:id="rId2"/>
              </a:rPr>
              <a:t>An interesting video of Michael </a:t>
            </a:r>
            <a:r>
              <a:rPr lang="en-US" sz="1600" dirty="0" err="1" smtClean="0">
                <a:solidFill>
                  <a:srgbClr val="7F7F7F"/>
                </a:solidFill>
                <a:hlinkClick r:id="rId2"/>
              </a:rPr>
              <a:t>Abrash</a:t>
            </a:r>
            <a:r>
              <a:rPr lang="en-US" sz="1600" dirty="0" smtClean="0">
                <a:solidFill>
                  <a:srgbClr val="7F7F7F"/>
                </a:solidFill>
                <a:hlinkClick r:id="rId2"/>
              </a:rPr>
              <a:t> discussing presence at a time before widespread VR headsets were available.</a:t>
            </a:r>
            <a:endParaRPr lang="en-US" sz="1500" dirty="0">
              <a:solidFill>
                <a:srgbClr val="7F7F7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964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VR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VR attempts to fool your senses into telling you what you are perceiving is real.</a:t>
            </a:r>
          </a:p>
          <a:p>
            <a:r>
              <a:rPr lang="en-US" dirty="0" smtClean="0"/>
              <a:t>VR engineering process for a given sensory system:</a:t>
            </a:r>
          </a:p>
          <a:p>
            <a:pPr marL="806450" lvl="1" indent="-457200">
              <a:buFont typeface="+mj-lt"/>
              <a:buAutoNum type="arabicPeriod"/>
            </a:pPr>
            <a:r>
              <a:rPr lang="en-US" dirty="0" smtClean="0"/>
              <a:t>Understand the </a:t>
            </a:r>
            <a:r>
              <a:rPr lang="en-US" b="1" u="sng" dirty="0" smtClean="0"/>
              <a:t>perceptual physiology and psychology </a:t>
            </a:r>
            <a:r>
              <a:rPr lang="en-US" dirty="0" smtClean="0"/>
              <a:t>behind the sensory system</a:t>
            </a:r>
          </a:p>
          <a:p>
            <a:pPr marL="806450" lvl="1" indent="-457200">
              <a:buFont typeface="+mj-lt"/>
              <a:buAutoNum type="arabicPeriod"/>
            </a:pPr>
            <a:r>
              <a:rPr lang="en-US" dirty="0" smtClean="0"/>
              <a:t>Determine </a:t>
            </a:r>
            <a:r>
              <a:rPr lang="en-US" b="1" u="sng" dirty="0" smtClean="0"/>
              <a:t>realism thresholds</a:t>
            </a:r>
            <a:r>
              <a:rPr lang="en-US" b="1" dirty="0" smtClean="0"/>
              <a:t> </a:t>
            </a:r>
            <a:r>
              <a:rPr lang="en-US" dirty="0" smtClean="0"/>
              <a:t>for the sensory system</a:t>
            </a:r>
          </a:p>
          <a:p>
            <a:pPr marL="806450" lvl="1" indent="-457200">
              <a:buFont typeface="+mj-lt"/>
              <a:buAutoNum type="arabicPeriod"/>
            </a:pPr>
            <a:r>
              <a:rPr lang="en-US" dirty="0" smtClean="0"/>
              <a:t>Design </a:t>
            </a:r>
            <a:r>
              <a:rPr lang="en-US" b="1" u="sng" dirty="0" smtClean="0"/>
              <a:t>hardware</a:t>
            </a:r>
            <a:r>
              <a:rPr lang="en-US" dirty="0" smtClean="0"/>
              <a:t> to interface with the sensory system</a:t>
            </a:r>
          </a:p>
          <a:p>
            <a:pPr marL="806450" lvl="1" indent="-457200">
              <a:buFont typeface="+mj-lt"/>
              <a:buAutoNum type="arabicPeriod"/>
            </a:pPr>
            <a:r>
              <a:rPr lang="en-US" dirty="0" smtClean="0"/>
              <a:t>Design </a:t>
            </a:r>
            <a:r>
              <a:rPr lang="en-US" b="1" u="sng" dirty="0" smtClean="0"/>
              <a:t>software</a:t>
            </a:r>
            <a:r>
              <a:rPr lang="en-US" dirty="0" smtClean="0"/>
              <a:t> to generate the appropriate signals</a:t>
            </a:r>
          </a:p>
          <a:p>
            <a:pPr marL="463550" indent="-457200"/>
            <a:r>
              <a:rPr lang="en-US" dirty="0" smtClean="0"/>
              <a:t>We will now look at a number of case studies of this approach applied to different sensory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9354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564904"/>
            <a:ext cx="7770813" cy="1429871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If you get it right</a:t>
            </a:r>
            <a:r>
              <a:rPr lang="is-IS" dirty="0" smtClean="0">
                <a:hlinkClick r:id="rId2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3DD7E-5257-4FC8-A94F-5594670DD256}" type="slidenum">
              <a:rPr lang="en-AU" smtClean="0"/>
              <a:pPr/>
              <a:t>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3536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75661</TotalTime>
  <Words>4014</Words>
  <Application>Microsoft Macintosh PowerPoint</Application>
  <PresentationFormat>On-screen Show (4:3)</PresentationFormat>
  <Paragraphs>497</Paragraphs>
  <Slides>66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8" baseType="lpstr">
      <vt:lpstr>Story</vt:lpstr>
      <vt:lpstr>Document</vt:lpstr>
      <vt:lpstr>SCHOOL of ELECTRICAL ENGINEERING &amp; COMPUTER SCIENCE FACULTY of ENGINEERING &amp; BUILT ENVIRONMENT The UNIVERSITY of NEWCASTLE  Comp3320/6370 Computer Graphics      Semester 2, 2016</vt:lpstr>
      <vt:lpstr>PowerPoint Presentation</vt:lpstr>
      <vt:lpstr>PowerPoint Presentation</vt:lpstr>
      <vt:lpstr>PowerPoint Presentation</vt:lpstr>
      <vt:lpstr>PowerPoint Presentation</vt:lpstr>
      <vt:lpstr>Overview</vt:lpstr>
      <vt:lpstr>Definition of Virtual Reality</vt:lpstr>
      <vt:lpstr>Goals of VR</vt:lpstr>
      <vt:lpstr>If you get it right...</vt:lpstr>
      <vt:lpstr>If you get it wrong…</vt:lpstr>
      <vt:lpstr>Output</vt:lpstr>
      <vt:lpstr>Visual Perception and Graphics</vt:lpstr>
      <vt:lpstr>Human Visual System</vt:lpstr>
      <vt:lpstr>Visual Depth Cues</vt:lpstr>
      <vt:lpstr>Monocular Depth Cues</vt:lpstr>
      <vt:lpstr>Monocular Depth Cues</vt:lpstr>
      <vt:lpstr>PowerPoint Presentation</vt:lpstr>
      <vt:lpstr>Stereoscopic Depth Cues</vt:lpstr>
      <vt:lpstr>Visual VR Displays</vt:lpstr>
      <vt:lpstr>Common Concepts</vt:lpstr>
      <vt:lpstr>Rendering Stereoscopic 3D</vt:lpstr>
      <vt:lpstr>Rendering Example: Oculus Rift</vt:lpstr>
      <vt:lpstr>CAVEs</vt:lpstr>
      <vt:lpstr>Rendering for a CAVE</vt:lpstr>
      <vt:lpstr>Projection Matrix for a Screen with Head Tracking</vt:lpstr>
      <vt:lpstr>Some Examples</vt:lpstr>
      <vt:lpstr>HMDs</vt:lpstr>
      <vt:lpstr>Rendering to HMDs</vt:lpstr>
      <vt:lpstr>State of the Art HMD Rendering</vt:lpstr>
      <vt:lpstr>Screen Resolution vs. Angular Resolution</vt:lpstr>
      <vt:lpstr>Temporal Super-Resolution</vt:lpstr>
      <vt:lpstr>CAVE vs HMD</vt:lpstr>
      <vt:lpstr>VR Special Considerations</vt:lpstr>
      <vt:lpstr>Towards a Standard Platform for Consumer VR</vt:lpstr>
      <vt:lpstr>Towards a Standard Software Platform for VR</vt:lpstr>
      <vt:lpstr>OpenXR</vt:lpstr>
      <vt:lpstr>Examples of Software</vt:lpstr>
      <vt:lpstr>Future of HMDs</vt:lpstr>
      <vt:lpstr>Augmented Reality</vt:lpstr>
      <vt:lpstr>PowerPoint Presentation</vt:lpstr>
      <vt:lpstr>Audio in Virtual Reality</vt:lpstr>
      <vt:lpstr>Human Audio Perception </vt:lpstr>
      <vt:lpstr>Inner Ear</vt:lpstr>
      <vt:lpstr>Cochlea</vt:lpstr>
      <vt:lpstr>Frequency Perception</vt:lpstr>
      <vt:lpstr>Audio Localisation</vt:lpstr>
      <vt:lpstr>Approaches to Audio</vt:lpstr>
      <vt:lpstr>Audio Problem Domains</vt:lpstr>
      <vt:lpstr>Sonification</vt:lpstr>
      <vt:lpstr>Audio Propagation</vt:lpstr>
      <vt:lpstr>Head Related Transfer Function (HRTF)</vt:lpstr>
      <vt:lpstr>Speaker Spatialisation</vt:lpstr>
      <vt:lpstr>Haptics</vt:lpstr>
      <vt:lpstr>Somatosensory System</vt:lpstr>
      <vt:lpstr>Tactile Sensation</vt:lpstr>
      <vt:lpstr>Haptic Displays</vt:lpstr>
      <vt:lpstr>Electrotactile Display</vt:lpstr>
      <vt:lpstr>Haptics Challenges</vt:lpstr>
      <vt:lpstr>Other Senses</vt:lpstr>
      <vt:lpstr>Other Senses</vt:lpstr>
      <vt:lpstr>Olfactory Displays</vt:lpstr>
      <vt:lpstr>Taste and Flavour</vt:lpstr>
      <vt:lpstr>Electrical Taste Display</vt:lpstr>
      <vt:lpstr>Virtual Cookie Video</vt:lpstr>
      <vt:lpstr>Galvanic Vestibular Stimulation (GVS)</vt:lpstr>
      <vt:lpstr>Input</vt:lpstr>
    </vt:vector>
  </TitlesOfParts>
  <Company>The University of Newcastle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3320/6370 Computer Graphics</dc:title>
  <dc:creator>robocup</dc:creator>
  <cp:lastModifiedBy>Jake Fountain</cp:lastModifiedBy>
  <cp:revision>384</cp:revision>
  <dcterms:created xsi:type="dcterms:W3CDTF">2006-07-20T03:59:49Z</dcterms:created>
  <dcterms:modified xsi:type="dcterms:W3CDTF">2018-08-28T04:31:44Z</dcterms:modified>
</cp:coreProperties>
</file>